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2" r:id="rId1"/>
  </p:sldMasterIdLst>
  <p:sldIdLst>
    <p:sldId id="256" r:id="rId2"/>
    <p:sldId id="288" r:id="rId3"/>
    <p:sldId id="287" r:id="rId4"/>
    <p:sldId id="277" r:id="rId5"/>
    <p:sldId id="275" r:id="rId6"/>
    <p:sldId id="260" r:id="rId7"/>
    <p:sldId id="278" r:id="rId8"/>
    <p:sldId id="262" r:id="rId9"/>
    <p:sldId id="279" r:id="rId10"/>
    <p:sldId id="280" r:id="rId11"/>
    <p:sldId id="289" r:id="rId12"/>
    <p:sldId id="290" r:id="rId13"/>
    <p:sldId id="291" r:id="rId14"/>
    <p:sldId id="281" r:id="rId15"/>
    <p:sldId id="282" r:id="rId16"/>
    <p:sldId id="283" r:id="rId17"/>
    <p:sldId id="284" r:id="rId18"/>
    <p:sldId id="285" r:id="rId19"/>
    <p:sldId id="286" r:id="rId20"/>
    <p:sldId id="292" r:id="rId21"/>
    <p:sldId id="295" r:id="rId22"/>
    <p:sldId id="29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DAF7"/>
    <a:srgbClr val="44229F"/>
    <a:srgbClr val="5337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9E0DBB-E7EE-4797-8030-CAF9B8F4A5C9}" v="3351" dt="2024-02-01T22:44:37.073"/>
    <p1510:client id="{A797EB5F-35C0-4F6D-A9FA-5D7339A3472E}" v="1132" dt="2024-02-02T00:10:24.6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7:24.2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17685 9747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47.0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15526 2868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48.3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12033 3863 16383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7:24.2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17685 9747 16383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7:26.1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15505 5726 16383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13.6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16753 5726 16383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20.2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14086 6615 16383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23.1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19928 7377 16383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26.7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20712 7461 16383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31.8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17219 7588 16383 0 0,'0'0'0'0'0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33.1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17177 7355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7:26.1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15505 5726 16383 0 0,'0'0'0'0'0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45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7948 1852 16383 0 0,'0'0'0'0'0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47.0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15526 2868 16383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48.3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12033 3863 16383 0 0,'0'0'0'0'0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7:24.2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17685 9747 16383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7:26.1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15505 5726 16383 0 0,'0'0'0'0'0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13.6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16753 5726 16383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20.2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14086 6615 16383 0 0,'0'0'0'0'0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23.1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19928 7377 16383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26.7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20712 7461 16383 0 0,'0'0'0'0'0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31.8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17219 7588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13.6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16753 5726 16383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33.1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17177 7355 16383 0 0,'0'0'0'0'0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45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7948 1852 16383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47.0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15526 2868 16383 0 0,'0'0'0'0'0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48.3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12033 3863 16383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7:24.2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17685 9747 16383 0 0,'0'0'0'0'0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7:26.1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15505 5726 16383 0 0,'0'0'0'0'0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13.6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16753 5726 16383 0 0,'0'0'0'0'0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20.2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14086 6615 16383 0 0,'0'0'0'0'0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23.1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19928 7377 16383 0 0,'0'0'0'0'0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26.7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20712 7461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20.2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14086 6615 16383 0 0,'0'0'0'0'0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31.8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17219 7588 16383 0 0,'0'0'0'0'0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33.1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17177 7355 16383 0 0,'0'0'0'0'0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45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7948 1852 16383 0 0,'0'0'0'0'0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47.0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15526 2868 16383 0 0,'0'0'0'0'0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48.3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12033 3863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23.1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19928 7377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26.7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20712 7461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31.8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17219 7588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33.1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17177 7355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1T20:58:45.1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7948 1852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17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9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8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0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67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42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72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66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39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91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8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3" r:id="rId1"/>
    <p:sldLayoutId id="2147484154" r:id="rId2"/>
    <p:sldLayoutId id="2147484155" r:id="rId3"/>
    <p:sldLayoutId id="2147484156" r:id="rId4"/>
    <p:sldLayoutId id="2147484157" r:id="rId5"/>
    <p:sldLayoutId id="2147484158" r:id="rId6"/>
    <p:sldLayoutId id="2147484159" r:id="rId7"/>
    <p:sldLayoutId id="2147484160" r:id="rId8"/>
    <p:sldLayoutId id="2147484161" r:id="rId9"/>
    <p:sldLayoutId id="2147484162" r:id="rId10"/>
    <p:sldLayoutId id="21474841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13" Type="http://schemas.openxmlformats.org/officeDocument/2006/relationships/customXml" Target="../ink/ink44.xml"/><Relationship Id="rId3" Type="http://schemas.openxmlformats.org/officeDocument/2006/relationships/image" Target="../media/image2.png"/><Relationship Id="rId7" Type="http://schemas.openxmlformats.org/officeDocument/2006/relationships/customXml" Target="../ink/ink38.xml"/><Relationship Id="rId12" Type="http://schemas.openxmlformats.org/officeDocument/2006/relationships/customXml" Target="../ink/ink43.xml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.xml"/><Relationship Id="rId11" Type="http://schemas.openxmlformats.org/officeDocument/2006/relationships/customXml" Target="../ink/ink42.xml"/><Relationship Id="rId5" Type="http://schemas.openxmlformats.org/officeDocument/2006/relationships/customXml" Target="../ink/ink36.xml"/><Relationship Id="rId10" Type="http://schemas.openxmlformats.org/officeDocument/2006/relationships/customXml" Target="../ink/ink41.xml"/><Relationship Id="rId4" Type="http://schemas.openxmlformats.org/officeDocument/2006/relationships/customXml" Target="../ink/ink35.xml"/><Relationship Id="rId9" Type="http://schemas.openxmlformats.org/officeDocument/2006/relationships/customXml" Target="../ink/ink40.xml"/><Relationship Id="rId1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customXml" Target="../ink/ink11.xml"/><Relationship Id="rId3" Type="http://schemas.openxmlformats.org/officeDocument/2006/relationships/image" Target="../media/image2.png"/><Relationship Id="rId7" Type="http://schemas.openxmlformats.org/officeDocument/2006/relationships/customXml" Target="../ink/ink5.xml"/><Relationship Id="rId12" Type="http://schemas.openxmlformats.org/officeDocument/2006/relationships/customXml" Target="../ink/ink10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customXml" Target="../ink/ink9.xml"/><Relationship Id="rId5" Type="http://schemas.openxmlformats.org/officeDocument/2006/relationships/customXml" Target="../ink/ink3.xml"/><Relationship Id="rId10" Type="http://schemas.openxmlformats.org/officeDocument/2006/relationships/customXml" Target="../ink/ink8.xml"/><Relationship Id="rId4" Type="http://schemas.openxmlformats.org/officeDocument/2006/relationships/customXml" Target="../ink/ink2.xml"/><Relationship Id="rId9" Type="http://schemas.openxmlformats.org/officeDocument/2006/relationships/customXml" Target="../ink/ink7.xml"/><Relationship Id="rId1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customXml" Target="../ink/ink22.xml"/><Relationship Id="rId3" Type="http://schemas.openxmlformats.org/officeDocument/2006/relationships/image" Target="../media/image2.png"/><Relationship Id="rId7" Type="http://schemas.openxmlformats.org/officeDocument/2006/relationships/customXml" Target="../ink/ink16.xml"/><Relationship Id="rId12" Type="http://schemas.openxmlformats.org/officeDocument/2006/relationships/customXml" Target="../ink/ink21.xml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1" Type="http://schemas.openxmlformats.org/officeDocument/2006/relationships/customXml" Target="../ink/ink20.xml"/><Relationship Id="rId5" Type="http://schemas.openxmlformats.org/officeDocument/2006/relationships/customXml" Target="../ink/ink14.xml"/><Relationship Id="rId10" Type="http://schemas.openxmlformats.org/officeDocument/2006/relationships/customXml" Target="../ink/ink19.xml"/><Relationship Id="rId4" Type="http://schemas.openxmlformats.org/officeDocument/2006/relationships/customXml" Target="../ink/ink13.xml"/><Relationship Id="rId9" Type="http://schemas.openxmlformats.org/officeDocument/2006/relationships/customXml" Target="../ink/ink18.xml"/><Relationship Id="rId1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13" Type="http://schemas.openxmlformats.org/officeDocument/2006/relationships/customXml" Target="../ink/ink32.xml"/><Relationship Id="rId3" Type="http://schemas.openxmlformats.org/officeDocument/2006/relationships/image" Target="../media/image2.png"/><Relationship Id="rId7" Type="http://schemas.openxmlformats.org/officeDocument/2006/relationships/customXml" Target="../ink/ink27.xml"/><Relationship Id="rId12" Type="http://schemas.openxmlformats.org/officeDocument/2006/relationships/customXml" Target="../ink/ink31.xml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11" Type="http://schemas.openxmlformats.org/officeDocument/2006/relationships/image" Target="../media/image4.jpeg"/><Relationship Id="rId5" Type="http://schemas.openxmlformats.org/officeDocument/2006/relationships/customXml" Target="../ink/ink25.xml"/><Relationship Id="rId10" Type="http://schemas.openxmlformats.org/officeDocument/2006/relationships/customXml" Target="../ink/ink30.xml"/><Relationship Id="rId4" Type="http://schemas.openxmlformats.org/officeDocument/2006/relationships/customXml" Target="../ink/ink24.xml"/><Relationship Id="rId9" Type="http://schemas.openxmlformats.org/officeDocument/2006/relationships/customXml" Target="../ink/ink29.xml"/><Relationship Id="rId14" Type="http://schemas.openxmlformats.org/officeDocument/2006/relationships/customXml" Target="../ink/ink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36078" y="1878507"/>
            <a:ext cx="8827245" cy="2677648"/>
          </a:xfrm>
        </p:spPr>
        <p:txBody>
          <a:bodyPr>
            <a:normAutofit/>
          </a:bodyPr>
          <a:lstStyle/>
          <a:p>
            <a:r>
              <a:rPr lang="en-US" b="1" err="1">
                <a:cs typeface="Calibri Light"/>
              </a:rPr>
              <a:t>Detekcija</a:t>
            </a:r>
            <a:r>
              <a:rPr lang="en-US" b="1">
                <a:cs typeface="Calibri Light"/>
              </a:rPr>
              <a:t> </a:t>
            </a:r>
            <a:r>
              <a:rPr lang="en-US" b="1" err="1">
                <a:cs typeface="Calibri Light"/>
              </a:rPr>
              <a:t>pravilnog</a:t>
            </a:r>
            <a:r>
              <a:rPr lang="en-US" b="1">
                <a:cs typeface="Calibri Light"/>
              </a:rPr>
              <a:t> </a:t>
            </a:r>
            <a:r>
              <a:rPr lang="en-US" b="1" err="1">
                <a:cs typeface="Calibri Light"/>
              </a:rPr>
              <a:t>izvođenja</a:t>
            </a:r>
            <a:r>
              <a:rPr lang="en-US" b="1">
                <a:cs typeface="Calibri Light"/>
              </a:rPr>
              <a:t> </a:t>
            </a:r>
            <a:r>
              <a:rPr lang="en-US" b="1" err="1">
                <a:cs typeface="Calibri Light"/>
              </a:rPr>
              <a:t>vežbi</a:t>
            </a:r>
            <a:endParaRPr lang="en-US" b="1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3051" y="4740509"/>
            <a:ext cx="4464181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 err="1">
                <a:cs typeface="Calibri"/>
              </a:rPr>
              <a:t>Korišćenjem</a:t>
            </a:r>
            <a:r>
              <a:rPr lang="en-US" i="1">
                <a:cs typeface="Calibri"/>
              </a:rPr>
              <a:t> Yolov4, </a:t>
            </a:r>
            <a:r>
              <a:rPr lang="en-US" i="1" err="1">
                <a:cs typeface="Calibri"/>
              </a:rPr>
              <a:t>Mediapipe</a:t>
            </a:r>
            <a:r>
              <a:rPr lang="en-US" i="1">
                <a:cs typeface="Calibri"/>
              </a:rPr>
              <a:t>-a, SVM-a i Tensorflow-a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D5253-31D3-4C52-14B7-E004EA3A3F69}"/>
              </a:ext>
            </a:extLst>
          </p:cNvPr>
          <p:cNvSpPr/>
          <p:nvPr/>
        </p:nvSpPr>
        <p:spPr>
          <a:xfrm>
            <a:off x="17059" y="6056194"/>
            <a:ext cx="2900149" cy="784746"/>
          </a:xfrm>
          <a:prstGeom prst="rect">
            <a:avLst/>
          </a:prstGeom>
          <a:solidFill>
            <a:srgbClr val="44229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C8E85-47E7-1495-9EB0-0B1D17E02D46}"/>
              </a:ext>
            </a:extLst>
          </p:cNvPr>
          <p:cNvSpPr txBox="1"/>
          <p:nvPr/>
        </p:nvSpPr>
        <p:spPr>
          <a:xfrm>
            <a:off x="171173" y="6118087"/>
            <a:ext cx="25841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Kristina Popov SV5/2020</a:t>
            </a:r>
          </a:p>
          <a:p>
            <a:r>
              <a:rPr lang="en-US">
                <a:solidFill>
                  <a:schemeClr val="bg1"/>
                </a:solidFill>
                <a:cs typeface="Calibri"/>
              </a:rPr>
              <a:t>Zorica </a:t>
            </a:r>
            <a:r>
              <a:rPr lang="en-US" err="1">
                <a:solidFill>
                  <a:schemeClr val="bg1"/>
                </a:solidFill>
                <a:cs typeface="Calibri"/>
              </a:rPr>
              <a:t>Pešić</a:t>
            </a:r>
            <a:r>
              <a:rPr lang="en-US">
                <a:solidFill>
                  <a:schemeClr val="bg1"/>
                </a:solidFill>
                <a:cs typeface="Calibri"/>
              </a:rPr>
              <a:t> SV50/2020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A11FFD-E401-455B-FE08-23EF8A642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8EF1A85-A001-7FC4-17B0-04B27682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2D63A5-CB53-35E8-B318-C8547F89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2906A0-19DD-6BF1-69ED-4AAEE64D4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08" y="1147681"/>
            <a:ext cx="4581144" cy="1124712"/>
          </a:xfrm>
        </p:spPr>
        <p:txBody>
          <a:bodyPr anchor="b">
            <a:normAutofit/>
          </a:bodyPr>
          <a:lstStyle/>
          <a:p>
            <a:r>
              <a:rPr lang="en-US" b="1" err="1">
                <a:cs typeface="Calibri Light"/>
              </a:rPr>
              <a:t>Mediapipe</a:t>
            </a:r>
            <a:endParaRPr lang="en-US" err="1">
              <a:cs typeface="Calibri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8BCD0E-EB5E-6BE2-79A7-87CFDD89A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rgbClr val="442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E7731A-FD9F-8A01-8187-73FE1D1E9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4B5C65-3D52-8B05-AA96-80536932CB15}"/>
              </a:ext>
            </a:extLst>
          </p:cNvPr>
          <p:cNvSpPr txBox="1">
            <a:spLocks/>
          </p:cNvSpPr>
          <p:nvPr/>
        </p:nvSpPr>
        <p:spPr>
          <a:xfrm>
            <a:off x="783771" y="3427522"/>
            <a:ext cx="3822189" cy="31848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/>
              <a:t>Princip </a:t>
            </a:r>
            <a:r>
              <a:rPr lang="en-US" sz="2600" err="1"/>
              <a:t>rada</a:t>
            </a:r>
            <a:endParaRPr lang="en-US" sz="2600">
              <a:cs typeface="Calibri"/>
            </a:endParaRPr>
          </a:p>
          <a:p>
            <a:r>
              <a:rPr lang="en-US" sz="2600" err="1"/>
              <a:t>Primena</a:t>
            </a:r>
            <a:endParaRPr lang="en-US" sz="2600">
              <a:cs typeface="Calibri"/>
            </a:endParaRPr>
          </a:p>
          <a:p>
            <a:pPr marL="0"/>
            <a:endParaRPr lang="en-US" sz="20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4ABFF5-26A4-E379-3507-E4DFA4989E78}"/>
                  </a:ext>
                </a:extLst>
              </p14:cNvPr>
              <p14:cNvContentPartPr/>
              <p14:nvPr/>
            </p14:nvContentPartPr>
            <p14:xfrm>
              <a:off x="8956301" y="4291852"/>
              <a:ext cx="14007" cy="14007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4ABFF5-26A4-E379-3507-E4DFA4989E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05076" y="1840627"/>
                <a:ext cx="4902450" cy="490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9B7A2F6-2822-AAE1-8F3A-81968526E2EB}"/>
                  </a:ext>
                </a:extLst>
              </p14:cNvPr>
              <p14:cNvContentPartPr/>
              <p14:nvPr/>
            </p14:nvContentPartPr>
            <p14:xfrm>
              <a:off x="7802095" y="2162735"/>
              <a:ext cx="14007" cy="14007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9B7A2F6-2822-AAE1-8F3A-81968526E2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50870" y="-288490"/>
                <a:ext cx="4902450" cy="490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80F92D1-B65B-7C29-E782-E801318E6EF3}"/>
                  </a:ext>
                </a:extLst>
              </p14:cNvPr>
              <p14:cNvContentPartPr/>
              <p14:nvPr/>
            </p14:nvContentPartPr>
            <p14:xfrm>
              <a:off x="8365191" y="2162735"/>
              <a:ext cx="14007" cy="14007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80F92D1-B65B-7C29-E782-E801318E6E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3966" y="-288490"/>
                <a:ext cx="4902450" cy="490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E65802D-C4C0-C7E7-42CB-F41C061E981E}"/>
                  </a:ext>
                </a:extLst>
              </p14:cNvPr>
              <p14:cNvContentPartPr/>
              <p14:nvPr/>
            </p14:nvContentPartPr>
            <p14:xfrm>
              <a:off x="6953250" y="2633382"/>
              <a:ext cx="14007" cy="14007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E65802D-C4C0-C7E7-42CB-F41C061E98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2025" y="182157"/>
                <a:ext cx="4902450" cy="490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3E83915-6D16-83A2-0B92-BEFC167C1A99}"/>
                  </a:ext>
                </a:extLst>
              </p14:cNvPr>
              <p14:cNvContentPartPr/>
              <p14:nvPr/>
            </p14:nvContentPartPr>
            <p14:xfrm>
              <a:off x="7684324" y="3003467"/>
              <a:ext cx="12370" cy="1237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3E83915-6D16-83A2-0B92-BEFC167C1A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9574" y="838717"/>
                <a:ext cx="4329500" cy="4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6321FB0-3E1D-5865-8491-AFDA1A51E1B3}"/>
                  </a:ext>
                </a:extLst>
              </p14:cNvPr>
              <p14:cNvContentPartPr/>
              <p14:nvPr/>
            </p14:nvContentPartPr>
            <p14:xfrm>
              <a:off x="8050480" y="3043052"/>
              <a:ext cx="12370" cy="1237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6321FB0-3E1D-5865-8491-AFDA1A51E1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730" y="878302"/>
                <a:ext cx="4329500" cy="4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6EA9B55-2319-7CA5-DF7C-9C19E27C4113}"/>
                  </a:ext>
                </a:extLst>
              </p14:cNvPr>
              <p14:cNvContentPartPr/>
              <p14:nvPr/>
            </p14:nvContentPartPr>
            <p14:xfrm>
              <a:off x="6417623" y="3102428"/>
              <a:ext cx="12370" cy="1237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6EA9B55-2319-7CA5-DF7C-9C19E27C41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2873" y="937678"/>
                <a:ext cx="4329500" cy="4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554976E-A4A7-FCC5-8869-FDEEC8574989}"/>
                  </a:ext>
                </a:extLst>
              </p14:cNvPr>
              <p14:cNvContentPartPr/>
              <p14:nvPr/>
            </p14:nvContentPartPr>
            <p14:xfrm>
              <a:off x="6397831" y="2993571"/>
              <a:ext cx="12370" cy="1237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554976E-A4A7-FCC5-8869-FDEEC85749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33081" y="828821"/>
                <a:ext cx="4329500" cy="4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639C1B2-B30C-56A5-1E87-327B67B7CB55}"/>
                  </a:ext>
                </a:extLst>
              </p14:cNvPr>
              <p14:cNvContentPartPr/>
              <p14:nvPr/>
            </p14:nvContentPartPr>
            <p14:xfrm>
              <a:off x="2083129" y="420584"/>
              <a:ext cx="12370" cy="1237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639C1B2-B30C-56A5-1E87-327B67B7CB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1621" y="-1744166"/>
                <a:ext cx="4329500" cy="4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542EDA0-1E40-93AA-E6EE-BCBCE9A42C4F}"/>
                  </a:ext>
                </a:extLst>
              </p14:cNvPr>
              <p14:cNvContentPartPr/>
              <p14:nvPr/>
            </p14:nvContentPartPr>
            <p14:xfrm>
              <a:off x="5625934" y="895597"/>
              <a:ext cx="12370" cy="1237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542EDA0-1E40-93AA-E6EE-BCBCE9A42C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1184" y="-1269153"/>
                <a:ext cx="4329500" cy="4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C752749-A902-CC4F-E45F-978C26F548F2}"/>
                  </a:ext>
                </a:extLst>
              </p14:cNvPr>
              <p14:cNvContentPartPr/>
              <p14:nvPr/>
            </p14:nvContentPartPr>
            <p14:xfrm>
              <a:off x="3993078" y="1360714"/>
              <a:ext cx="12370" cy="1237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C752749-A902-CC4F-E45F-978C26F548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8328" y="-804036"/>
                <a:ext cx="4329500" cy="43295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5FE018B-68C6-439E-DB9C-9F61F5FAE49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1502" r="11502"/>
          <a:stretch/>
        </p:blipFill>
        <p:spPr>
          <a:xfrm>
            <a:off x="4886170" y="10"/>
            <a:ext cx="730430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81472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8D4604-E588-C6DA-4C2C-76A1D0AF7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B99BD6-4578-9AB4-96EE-4F40256CC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318FF5-CB0B-0E2B-4339-93244B491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3EA767-42C2-37C2-BD59-3104AE0B0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08" y="1147681"/>
            <a:ext cx="6214001" cy="1124712"/>
          </a:xfrm>
        </p:spPr>
        <p:txBody>
          <a:bodyPr anchor="b">
            <a:normAutofit/>
          </a:bodyPr>
          <a:lstStyle/>
          <a:p>
            <a:r>
              <a:rPr lang="en-US">
                <a:cs typeface="Calibri Light"/>
              </a:rPr>
              <a:t>Princip </a:t>
            </a:r>
            <a:r>
              <a:rPr lang="en-US" err="1">
                <a:cs typeface="Calibri Light"/>
              </a:rPr>
              <a:t>rada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8B9751-9A4C-CF36-ABB0-340F64E3D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rgbClr val="442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9BD87C-773A-DC93-AB44-368891201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DF03EB-C39E-5750-7D8A-B8AAA9F1CC46}"/>
              </a:ext>
            </a:extLst>
          </p:cNvPr>
          <p:cNvSpPr/>
          <p:nvPr/>
        </p:nvSpPr>
        <p:spPr>
          <a:xfrm>
            <a:off x="9718260" y="-5521"/>
            <a:ext cx="2528957" cy="6857998"/>
          </a:xfrm>
          <a:prstGeom prst="rect">
            <a:avLst/>
          </a:prstGeom>
          <a:solidFill>
            <a:srgbClr val="44229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7B1CC-B813-605F-5F2E-9B46DDB4CBDC}"/>
              </a:ext>
            </a:extLst>
          </p:cNvPr>
          <p:cNvSpPr txBox="1"/>
          <p:nvPr/>
        </p:nvSpPr>
        <p:spPr>
          <a:xfrm>
            <a:off x="546760" y="2795650"/>
            <a:ext cx="8492835" cy="30675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err="1">
                <a:ea typeface="Calibri"/>
                <a:cs typeface="Calibri"/>
              </a:rPr>
              <a:t>Mediapipe</a:t>
            </a:r>
            <a:r>
              <a:rPr lang="en-US" sz="2000">
                <a:ea typeface="Calibri"/>
                <a:cs typeface="Calibri"/>
              </a:rPr>
              <a:t> je open-source framework </a:t>
            </a:r>
            <a:r>
              <a:rPr lang="en-US" sz="2000" err="1">
                <a:ea typeface="Calibri"/>
                <a:cs typeface="Calibri"/>
              </a:rPr>
              <a:t>razvijen</a:t>
            </a:r>
            <a:r>
              <a:rPr lang="en-US" sz="2000">
                <a:ea typeface="Calibri"/>
                <a:cs typeface="Calibri"/>
              </a:rPr>
              <a:t> </a:t>
            </a:r>
            <a:r>
              <a:rPr lang="en-US" sz="2000" err="1">
                <a:ea typeface="Calibri"/>
                <a:cs typeface="Calibri"/>
              </a:rPr>
              <a:t>od</a:t>
            </a:r>
            <a:r>
              <a:rPr lang="en-US" sz="2000">
                <a:ea typeface="Calibri"/>
                <a:cs typeface="Calibri"/>
              </a:rPr>
              <a:t> </a:t>
            </a:r>
            <a:r>
              <a:rPr lang="en-US" sz="2000" err="1">
                <a:ea typeface="Calibri"/>
                <a:cs typeface="Calibri"/>
              </a:rPr>
              <a:t>strane</a:t>
            </a:r>
            <a:r>
              <a:rPr lang="en-US" sz="2000">
                <a:ea typeface="Calibri"/>
                <a:cs typeface="Calibri"/>
              </a:rPr>
              <a:t> </a:t>
            </a:r>
            <a:r>
              <a:rPr lang="en-US" sz="2000" err="1">
                <a:ea typeface="Calibri"/>
                <a:cs typeface="Calibri"/>
              </a:rPr>
              <a:t>kompanije</a:t>
            </a:r>
            <a:r>
              <a:rPr lang="en-US" sz="2000">
                <a:ea typeface="Calibri"/>
                <a:cs typeface="Calibri"/>
              </a:rPr>
              <a:t> Google </a:t>
            </a:r>
            <a:r>
              <a:rPr lang="en-US" sz="2000">
                <a:ea typeface="+mn-lt"/>
                <a:cs typeface="+mn-lt"/>
              </a:rPr>
              <a:t>koji </a:t>
            </a:r>
            <a:r>
              <a:rPr lang="en-US" sz="2000" err="1">
                <a:ea typeface="+mn-lt"/>
                <a:cs typeface="+mn-lt"/>
              </a:rPr>
              <a:t>pruža</a:t>
            </a:r>
            <a:r>
              <a:rPr lang="en-US" sz="2000">
                <a:solidFill>
                  <a:srgbClr val="374151"/>
                </a:solidFill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unapred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izgrađene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komponente</a:t>
            </a:r>
            <a:r>
              <a:rPr lang="en-US" sz="2000">
                <a:ea typeface="+mn-lt"/>
                <a:cs typeface="+mn-lt"/>
              </a:rPr>
              <a:t> za </a:t>
            </a:r>
            <a:r>
              <a:rPr lang="en-US" sz="2000" err="1">
                <a:ea typeface="+mn-lt"/>
                <a:cs typeface="+mn-lt"/>
              </a:rPr>
              <a:t>izgradnju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tokova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obrade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perceptivnih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podataka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poput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slika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videozapisa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i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zvuka</a:t>
            </a:r>
            <a:r>
              <a:rPr lang="en-US" sz="2000">
                <a:ea typeface="+mn-lt"/>
                <a:cs typeface="+mn-lt"/>
              </a:rPr>
              <a:t>. 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Framework je </a:t>
            </a:r>
            <a:r>
              <a:rPr lang="en-US" sz="2000" err="1">
                <a:ea typeface="+mn-lt"/>
                <a:cs typeface="+mn-lt"/>
              </a:rPr>
              <a:t>izgrađen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na</a:t>
            </a:r>
            <a:r>
              <a:rPr lang="en-US" sz="2000">
                <a:ea typeface="+mn-lt"/>
                <a:cs typeface="+mn-lt"/>
              </a:rPr>
              <a:t> TensorFlow-u </a:t>
            </a:r>
            <a:r>
              <a:rPr lang="en-US" sz="2000" err="1">
                <a:ea typeface="+mn-lt"/>
                <a:cs typeface="+mn-lt"/>
              </a:rPr>
              <a:t>i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pruža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visok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nivo</a:t>
            </a:r>
            <a:r>
              <a:rPr lang="en-US" sz="2000">
                <a:ea typeface="+mn-lt"/>
                <a:cs typeface="+mn-lt"/>
              </a:rPr>
              <a:t> API-ja koji </a:t>
            </a:r>
            <a:r>
              <a:rPr lang="en-US" sz="2000" err="1">
                <a:ea typeface="+mn-lt"/>
                <a:cs typeface="+mn-lt"/>
              </a:rPr>
              <a:t>omogućava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programerima</a:t>
            </a:r>
            <a:r>
              <a:rPr lang="en-US" sz="2000">
                <a:ea typeface="+mn-lt"/>
                <a:cs typeface="+mn-lt"/>
              </a:rPr>
              <a:t> da </a:t>
            </a:r>
            <a:r>
              <a:rPr lang="en-US" sz="2000" err="1">
                <a:ea typeface="+mn-lt"/>
                <a:cs typeface="+mn-lt"/>
              </a:rPr>
              <a:t>integrišu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modele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mašinskog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učenja</a:t>
            </a:r>
            <a:r>
              <a:rPr lang="en-US" sz="2000">
                <a:ea typeface="+mn-lt"/>
                <a:cs typeface="+mn-lt"/>
              </a:rPr>
              <a:t> u </a:t>
            </a:r>
            <a:r>
              <a:rPr lang="en-US" sz="2000" err="1">
                <a:ea typeface="+mn-lt"/>
                <a:cs typeface="+mn-lt"/>
              </a:rPr>
              <a:t>svoje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projekte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>
              <a:ea typeface="Calibri"/>
              <a:cs typeface="Calibri"/>
            </a:endParaRP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Unapred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izgrađene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komponente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MediaPipe</a:t>
            </a:r>
            <a:r>
              <a:rPr lang="en-US" sz="2000">
                <a:ea typeface="+mn-lt"/>
                <a:cs typeface="+mn-lt"/>
              </a:rPr>
              <a:t>-a </a:t>
            </a:r>
            <a:r>
              <a:rPr lang="en-US" sz="2000" err="1">
                <a:ea typeface="+mn-lt"/>
                <a:cs typeface="+mn-lt"/>
              </a:rPr>
              <a:t>uključuju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detekciju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objekata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detekciju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lica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praćenje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ruku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procenu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položaja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tela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i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još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mnogo</a:t>
            </a:r>
            <a:r>
              <a:rPr lang="en-US" sz="2000">
                <a:ea typeface="+mn-lt"/>
                <a:cs typeface="+mn-lt"/>
              </a:rPr>
              <a:t> toga.</a:t>
            </a: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9057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4D3340-7AB2-B73C-BD7E-C941F7711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9F6B3E-4FD3-EDA2-95BB-46E6612EF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8E3327-77A9-E273-650D-B7EE9A99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D3593C-D718-33F8-295D-478FC0A7D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08" y="1147681"/>
            <a:ext cx="6214001" cy="1124712"/>
          </a:xfrm>
        </p:spPr>
        <p:txBody>
          <a:bodyPr anchor="b">
            <a:normAutofit/>
          </a:bodyPr>
          <a:lstStyle/>
          <a:p>
            <a:r>
              <a:rPr lang="en-US">
                <a:cs typeface="Calibri Light"/>
              </a:rPr>
              <a:t>Princip </a:t>
            </a:r>
            <a:r>
              <a:rPr lang="en-US" err="1">
                <a:cs typeface="Calibri Light"/>
              </a:rPr>
              <a:t>rada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5D5EDB-D1F7-6FE3-371C-2AB6E9D4B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rgbClr val="442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3E3273-5957-34A1-4A63-1F9F0EA23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diagram of a person with points and lines&#10;&#10;Description automatically generated">
            <a:extLst>
              <a:ext uri="{FF2B5EF4-FFF2-40B4-BE49-F238E27FC236}">
                <a16:creationId xmlns:a16="http://schemas.microsoft.com/office/drawing/2014/main" id="{0C6A3152-7692-6B6E-19DE-A8236928F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104" y="515711"/>
            <a:ext cx="6724650" cy="5962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1D4C86-D040-E26B-2D34-2F8ED1EF1C04}"/>
              </a:ext>
            </a:extLst>
          </p:cNvPr>
          <p:cNvSpPr txBox="1"/>
          <p:nvPr/>
        </p:nvSpPr>
        <p:spPr>
          <a:xfrm>
            <a:off x="904874" y="3694338"/>
            <a:ext cx="30207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800" err="1">
                <a:cs typeface="Calibri"/>
              </a:rPr>
              <a:t>Čvorovi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7297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801556-EA7A-1DE7-19E6-EC334F7E7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6AB661-5633-5845-F48D-E96F2F0A1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9FF41-00B7-2569-E253-D6EF01914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C0F04-4D97-C7AE-DE57-A93907045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996" y="1216954"/>
            <a:ext cx="6214001" cy="1124712"/>
          </a:xfrm>
        </p:spPr>
        <p:txBody>
          <a:bodyPr anchor="b">
            <a:normAutofit/>
          </a:bodyPr>
          <a:lstStyle/>
          <a:p>
            <a:r>
              <a:rPr lang="en-US" err="1">
                <a:cs typeface="Calibri Light"/>
              </a:rPr>
              <a:t>Primena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E391A3-7934-39DC-01A8-7CDC5C57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rgbClr val="442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8B3E20-A954-9995-60E7-7AD91E0CD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1F84A5-7551-4DC1-2FAE-A954C7A4C501}"/>
              </a:ext>
            </a:extLst>
          </p:cNvPr>
          <p:cNvSpPr txBox="1">
            <a:spLocks/>
          </p:cNvSpPr>
          <p:nvPr/>
        </p:nvSpPr>
        <p:spPr>
          <a:xfrm>
            <a:off x="339684" y="2542992"/>
            <a:ext cx="11757642" cy="44887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700" err="1">
                <a:cs typeface="Calibri"/>
              </a:rPr>
              <a:t>Mediapipe</a:t>
            </a:r>
            <a:r>
              <a:rPr lang="en-US" sz="2700">
                <a:cs typeface="Calibri"/>
              </a:rPr>
              <a:t> je </a:t>
            </a:r>
            <a:r>
              <a:rPr lang="en-US" sz="2700" err="1">
                <a:cs typeface="Calibri"/>
              </a:rPr>
              <a:t>korišćen</a:t>
            </a:r>
            <a:r>
              <a:rPr lang="en-US" sz="2700">
                <a:cs typeface="Calibri"/>
              </a:rPr>
              <a:t> za </a:t>
            </a:r>
            <a:r>
              <a:rPr lang="en-US" sz="2700" err="1">
                <a:cs typeface="Calibri"/>
              </a:rPr>
              <a:t>ekstrakciju</a:t>
            </a:r>
            <a:r>
              <a:rPr lang="en-US" sz="2700">
                <a:cs typeface="Calibri"/>
              </a:rPr>
              <a:t> </a:t>
            </a:r>
            <a:r>
              <a:rPr lang="en-US" sz="2700" err="1">
                <a:cs typeface="Calibri"/>
              </a:rPr>
              <a:t>bitnih</a:t>
            </a:r>
            <a:r>
              <a:rPr lang="en-US" sz="2700">
                <a:cs typeface="Calibri"/>
              </a:rPr>
              <a:t> </a:t>
            </a:r>
            <a:r>
              <a:rPr lang="en-US" sz="2700" err="1">
                <a:cs typeface="Calibri"/>
              </a:rPr>
              <a:t>čvorova</a:t>
            </a:r>
            <a:r>
              <a:rPr lang="en-US" sz="2700">
                <a:cs typeface="Calibri"/>
              </a:rPr>
              <a:t> u </a:t>
            </a:r>
            <a:r>
              <a:rPr lang="en-US" sz="2700" err="1">
                <a:cs typeface="Calibri"/>
              </a:rPr>
              <a:t>telu</a:t>
            </a:r>
            <a:r>
              <a:rPr lang="en-US" sz="2700">
                <a:cs typeface="Calibri"/>
              </a:rPr>
              <a:t> za tip </a:t>
            </a:r>
            <a:r>
              <a:rPr lang="en-US" sz="2700" err="1">
                <a:cs typeface="Calibri"/>
              </a:rPr>
              <a:t>vežbe</a:t>
            </a:r>
            <a:r>
              <a:rPr lang="en-US" sz="2700">
                <a:cs typeface="Calibri"/>
              </a:rPr>
              <a:t> koji je Yolov4 </a:t>
            </a:r>
            <a:r>
              <a:rPr lang="en-US" sz="2700" err="1">
                <a:cs typeface="Calibri"/>
              </a:rPr>
              <a:t>detektovao</a:t>
            </a:r>
            <a:r>
              <a:rPr lang="en-US" sz="2700">
                <a:cs typeface="Calibri"/>
              </a:rPr>
              <a:t>.</a:t>
            </a:r>
            <a:endParaRPr lang="en-US" sz="2700">
              <a:ea typeface="Calibri"/>
              <a:cs typeface="Calibri"/>
            </a:endParaRPr>
          </a:p>
          <a:p>
            <a:r>
              <a:rPr lang="en-US" sz="2700" err="1">
                <a:ea typeface="Calibri"/>
                <a:cs typeface="Calibri"/>
              </a:rPr>
              <a:t>Bitni</a:t>
            </a:r>
            <a:r>
              <a:rPr lang="en-US" sz="2700">
                <a:ea typeface="Calibri"/>
                <a:cs typeface="Calibri"/>
              </a:rPr>
              <a:t> </a:t>
            </a:r>
            <a:r>
              <a:rPr lang="en-US" sz="2700" err="1">
                <a:ea typeface="Calibri"/>
                <a:cs typeface="Calibri"/>
              </a:rPr>
              <a:t>čvorovi</a:t>
            </a:r>
            <a:r>
              <a:rPr lang="en-US" sz="2700">
                <a:ea typeface="Calibri"/>
                <a:cs typeface="Calibri"/>
              </a:rPr>
              <a:t>:</a:t>
            </a: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r>
              <a:rPr lang="en-US" err="1">
                <a:ea typeface="Calibri"/>
                <a:cs typeface="Calibri"/>
              </a:rPr>
              <a:t>Bitni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čvorovi</a:t>
            </a:r>
            <a:endParaRPr lang="en-US">
              <a:ea typeface="Calibri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ea typeface="Calibri"/>
                <a:cs typeface="Calibri"/>
              </a:rPr>
              <a:t>      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F07C49-43D4-E188-F04B-23CACC1A4355}"/>
              </a:ext>
            </a:extLst>
          </p:cNvPr>
          <p:cNvSpPr/>
          <p:nvPr/>
        </p:nvSpPr>
        <p:spPr>
          <a:xfrm>
            <a:off x="249877" y="3906485"/>
            <a:ext cx="2533402" cy="2820389"/>
          </a:xfrm>
          <a:prstGeom prst="rect">
            <a:avLst/>
          </a:prstGeom>
          <a:solidFill>
            <a:srgbClr val="E2DA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229F"/>
              </a:solidFill>
              <a:ea typeface="Calibri"/>
              <a:cs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EFB66F-05AF-5964-3EA3-F3190E72E0A5}"/>
              </a:ext>
            </a:extLst>
          </p:cNvPr>
          <p:cNvSpPr/>
          <p:nvPr/>
        </p:nvSpPr>
        <p:spPr>
          <a:xfrm>
            <a:off x="3208813" y="3876798"/>
            <a:ext cx="2533402" cy="2850077"/>
          </a:xfrm>
          <a:prstGeom prst="rect">
            <a:avLst/>
          </a:prstGeom>
          <a:solidFill>
            <a:srgbClr val="E2DA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erson lifting up his back&#10;&#10;Description automatically generated">
            <a:extLst>
              <a:ext uri="{FF2B5EF4-FFF2-40B4-BE49-F238E27FC236}">
                <a16:creationId xmlns:a16="http://schemas.microsoft.com/office/drawing/2014/main" id="{2661701B-D9D8-A1B0-3DBD-DED9F8FC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442" y="3989925"/>
            <a:ext cx="2279196" cy="2282413"/>
          </a:xfrm>
          <a:prstGeom prst="rect">
            <a:avLst/>
          </a:prstGeom>
        </p:spPr>
      </p:pic>
      <p:pic>
        <p:nvPicPr>
          <p:cNvPr id="22" name="Picture 21" descr="A person doing sit ups in a gym&#10;&#10;Description automatically generated">
            <a:extLst>
              <a:ext uri="{FF2B5EF4-FFF2-40B4-BE49-F238E27FC236}">
                <a16:creationId xmlns:a16="http://schemas.microsoft.com/office/drawing/2014/main" id="{9CDC56C0-1FD0-AE55-F00D-F5CEB82A3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33" y="3994068"/>
            <a:ext cx="2246142" cy="229391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54E6EF7-1C31-1027-1C95-843F02F7EDD2}"/>
              </a:ext>
            </a:extLst>
          </p:cNvPr>
          <p:cNvSpPr/>
          <p:nvPr/>
        </p:nvSpPr>
        <p:spPr>
          <a:xfrm>
            <a:off x="6128163" y="3876797"/>
            <a:ext cx="2533402" cy="2850077"/>
          </a:xfrm>
          <a:prstGeom prst="rect">
            <a:avLst/>
          </a:prstGeom>
          <a:solidFill>
            <a:srgbClr val="E2DA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737EB9-FF97-9033-3B72-D768BAC84AD7}"/>
              </a:ext>
            </a:extLst>
          </p:cNvPr>
          <p:cNvSpPr/>
          <p:nvPr/>
        </p:nvSpPr>
        <p:spPr>
          <a:xfrm>
            <a:off x="9077202" y="3876797"/>
            <a:ext cx="2533402" cy="2850077"/>
          </a:xfrm>
          <a:prstGeom prst="rect">
            <a:avLst/>
          </a:prstGeom>
          <a:solidFill>
            <a:srgbClr val="E2DA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person squatting on a pink mat&#10;&#10;Description automatically generated">
            <a:extLst>
              <a:ext uri="{FF2B5EF4-FFF2-40B4-BE49-F238E27FC236}">
                <a16:creationId xmlns:a16="http://schemas.microsoft.com/office/drawing/2014/main" id="{CBEB6FDC-743C-6267-2C4A-207BA97C1C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22" r="5817" b="333"/>
          <a:stretch/>
        </p:blipFill>
        <p:spPr>
          <a:xfrm>
            <a:off x="9201979" y="3994066"/>
            <a:ext cx="2290646" cy="2343405"/>
          </a:xfrm>
          <a:prstGeom prst="rect">
            <a:avLst/>
          </a:prstGeom>
        </p:spPr>
      </p:pic>
      <p:pic>
        <p:nvPicPr>
          <p:cNvPr id="30" name="Picture 29" descr="A person doing push ups&#10;&#10;Description automatically generated">
            <a:extLst>
              <a:ext uri="{FF2B5EF4-FFF2-40B4-BE49-F238E27FC236}">
                <a16:creationId xmlns:a16="http://schemas.microsoft.com/office/drawing/2014/main" id="{A8B52951-6C6D-B2F9-9197-046CDD9A4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906" y="3994066"/>
            <a:ext cx="2262761" cy="234339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E3419F-269C-84EC-AFA7-446ED2B279BD}"/>
              </a:ext>
            </a:extLst>
          </p:cNvPr>
          <p:cNvSpPr txBox="1"/>
          <p:nvPr/>
        </p:nvSpPr>
        <p:spPr>
          <a:xfrm>
            <a:off x="1224643" y="6274130"/>
            <a:ext cx="7243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ea typeface="Calibri"/>
                <a:cs typeface="Arial"/>
              </a:rPr>
              <a:t>Kuk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56FF93-70C4-6137-7755-EC66B78AB13F}"/>
              </a:ext>
            </a:extLst>
          </p:cNvPr>
          <p:cNvSpPr txBox="1"/>
          <p:nvPr/>
        </p:nvSpPr>
        <p:spPr>
          <a:xfrm>
            <a:off x="9982694" y="6333507"/>
            <a:ext cx="7243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ea typeface="Calibri"/>
                <a:cs typeface="Arial"/>
              </a:rPr>
              <a:t>Kuk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C16DB2-5442-691B-593F-5CF430ACCA80}"/>
              </a:ext>
            </a:extLst>
          </p:cNvPr>
          <p:cNvSpPr txBox="1"/>
          <p:nvPr/>
        </p:nvSpPr>
        <p:spPr>
          <a:xfrm>
            <a:off x="4084616" y="6284024"/>
            <a:ext cx="11202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ea typeface="Calibri"/>
                <a:cs typeface="Arial"/>
              </a:rPr>
              <a:t>Lakat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E7EEE3-9AD2-78A8-8532-C83F91EAAA67}"/>
              </a:ext>
            </a:extLst>
          </p:cNvPr>
          <p:cNvSpPr txBox="1"/>
          <p:nvPr/>
        </p:nvSpPr>
        <p:spPr>
          <a:xfrm>
            <a:off x="6994071" y="6333505"/>
            <a:ext cx="11202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ea typeface="Calibri"/>
                <a:cs typeface="Arial"/>
              </a:rPr>
              <a:t>Lakat</a:t>
            </a:r>
          </a:p>
        </p:txBody>
      </p:sp>
    </p:spTree>
    <p:extLst>
      <p:ext uri="{BB962C8B-B14F-4D97-AF65-F5344CB8AC3E}">
        <p14:creationId xmlns:p14="http://schemas.microsoft.com/office/powerpoint/2010/main" val="3879388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9A50B8-C716-29B6-3185-80CF59FE2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421C1E-BC8D-6973-30A8-07EB7C99F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6F0C3C-7B97-3C69-1D09-2B7A4A562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6453D-6133-8FD7-7356-7CD1DEE1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08" y="1147681"/>
            <a:ext cx="6214001" cy="1124712"/>
          </a:xfrm>
        </p:spPr>
        <p:txBody>
          <a:bodyPr anchor="b">
            <a:normAutofit/>
          </a:bodyPr>
          <a:lstStyle/>
          <a:p>
            <a:r>
              <a:rPr lang="en-US" err="1">
                <a:cs typeface="Calibri Light"/>
              </a:rPr>
              <a:t>Primena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BC94A1-30B2-F81B-80C5-2977D3131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rgbClr val="442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609250-942A-8FF3-AC0E-3DDD06F8D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3DA439-4D2D-D9B6-B162-0D28C831B68C}"/>
              </a:ext>
            </a:extLst>
          </p:cNvPr>
          <p:cNvSpPr/>
          <p:nvPr/>
        </p:nvSpPr>
        <p:spPr>
          <a:xfrm>
            <a:off x="9718260" y="-5521"/>
            <a:ext cx="2528957" cy="6857998"/>
          </a:xfrm>
          <a:prstGeom prst="rect">
            <a:avLst/>
          </a:prstGeom>
          <a:solidFill>
            <a:srgbClr val="44229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217E77-9454-A6EF-761C-9A4EFB9ED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986" y="2220901"/>
            <a:ext cx="8841699" cy="46080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spcAft>
                <a:spcPts val="1000"/>
              </a:spcAft>
              <a:buNone/>
            </a:pPr>
            <a:r>
              <a:rPr lang="en-US" err="1">
                <a:cs typeface="Calibri" panose="020F0502020204030204"/>
              </a:rPr>
              <a:t>Nakon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ekstrakcije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bitnih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čvorova</a:t>
            </a:r>
            <a:r>
              <a:rPr lang="en-US">
                <a:cs typeface="Calibri" panose="020F0502020204030204"/>
              </a:rPr>
              <a:t> </a:t>
            </a:r>
            <a:r>
              <a:rPr lang="en-US" err="1">
                <a:cs typeface="Calibri" panose="020F0502020204030204"/>
              </a:rPr>
              <a:t>računata</a:t>
            </a:r>
            <a:r>
              <a:rPr lang="en-US">
                <a:cs typeface="Calibri" panose="020F0502020204030204"/>
              </a:rPr>
              <a:t> je </a:t>
            </a:r>
            <a:r>
              <a:rPr lang="en-US" err="1">
                <a:cs typeface="Calibri" panose="020F0502020204030204"/>
              </a:rPr>
              <a:t>promena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ugla</a:t>
            </a:r>
            <a:r>
              <a:rPr lang="en-US">
                <a:cs typeface="Calibri" panose="020F0502020204030204"/>
              </a:rPr>
              <a:t> koji </a:t>
            </a:r>
            <a:r>
              <a:rPr lang="en-US" err="1">
                <a:cs typeface="Calibri" panose="020F0502020204030204"/>
              </a:rPr>
              <a:t>obrazuju</a:t>
            </a:r>
            <a:r>
              <a:rPr lang="en-US">
                <a:cs typeface="Calibri" panose="020F0502020204030204"/>
              </a:rPr>
              <a:t> </a:t>
            </a:r>
            <a:r>
              <a:rPr lang="en-US" err="1">
                <a:cs typeface="Calibri" panose="020F0502020204030204"/>
              </a:rPr>
              <a:t>ti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čvorovi</a:t>
            </a:r>
            <a:r>
              <a:rPr lang="en-US">
                <a:cs typeface="Calibri" panose="020F0502020204030204"/>
              </a:rPr>
              <a:t>, </a:t>
            </a:r>
            <a:r>
              <a:rPr lang="en-US" err="1">
                <a:cs typeface="Calibri" panose="020F0502020204030204"/>
              </a:rPr>
              <a:t>jer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promena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ovog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ugla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predstavlja</a:t>
            </a:r>
            <a:r>
              <a:rPr lang="en-US">
                <a:cs typeface="Calibri" panose="020F0502020204030204"/>
              </a:rPr>
              <a:t> </a:t>
            </a:r>
            <a:r>
              <a:rPr lang="en-US" err="1">
                <a:cs typeface="Calibri" panose="020F0502020204030204"/>
              </a:rPr>
              <a:t>pokret</a:t>
            </a:r>
            <a:r>
              <a:rPr lang="en-US">
                <a:cs typeface="Calibri" panose="020F0502020204030204"/>
              </a:rPr>
              <a:t> koji </a:t>
            </a:r>
            <a:r>
              <a:rPr lang="en-US" err="1">
                <a:cs typeface="Calibri" panose="020F0502020204030204"/>
              </a:rPr>
              <a:t>definiše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određenu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vežbu</a:t>
            </a:r>
            <a:r>
              <a:rPr lang="en-US">
                <a:cs typeface="Calibri" panose="020F0502020204030204"/>
              </a:rPr>
              <a:t>.</a:t>
            </a:r>
            <a:endParaRPr lang="en-US">
              <a:ea typeface="Calibri"/>
              <a:cs typeface="Calibri" panose="020F0502020204030204"/>
            </a:endParaRPr>
          </a:p>
          <a:p>
            <a:pPr marL="0" indent="0">
              <a:buNone/>
            </a:pPr>
            <a:r>
              <a:rPr lang="en-US" err="1">
                <a:cs typeface="Calibri" panose="020F0502020204030204"/>
              </a:rPr>
              <a:t>Svaka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vežba</a:t>
            </a:r>
            <a:r>
              <a:rPr lang="en-US">
                <a:cs typeface="Calibri" panose="020F0502020204030204"/>
              </a:rPr>
              <a:t> je </a:t>
            </a:r>
            <a:r>
              <a:rPr lang="en-US" err="1">
                <a:cs typeface="Calibri" panose="020F0502020204030204"/>
              </a:rPr>
              <a:t>definisana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početnim</a:t>
            </a:r>
            <a:r>
              <a:rPr lang="en-US">
                <a:cs typeface="Calibri" panose="020F0502020204030204"/>
              </a:rPr>
              <a:t> </a:t>
            </a:r>
            <a:r>
              <a:rPr lang="en-US" err="1">
                <a:cs typeface="Calibri" panose="020F0502020204030204"/>
              </a:rPr>
              <a:t>i</a:t>
            </a:r>
            <a:r>
              <a:rPr lang="en-US">
                <a:cs typeface="Calibri" panose="020F0502020204030204"/>
              </a:rPr>
              <a:t> </a:t>
            </a:r>
            <a:r>
              <a:rPr lang="en-US" err="1">
                <a:cs typeface="Calibri" panose="020F0502020204030204"/>
              </a:rPr>
              <a:t>krajnjim</a:t>
            </a:r>
            <a:r>
              <a:rPr lang="en-US">
                <a:cs typeface="Calibri" panose="020F0502020204030204"/>
              </a:rPr>
              <a:t> </a:t>
            </a:r>
            <a:r>
              <a:rPr lang="en-US" err="1">
                <a:cs typeface="Calibri" panose="020F0502020204030204"/>
              </a:rPr>
              <a:t>uglom</a:t>
            </a:r>
            <a:r>
              <a:rPr lang="en-US">
                <a:cs typeface="Calibri" panose="020F0502020204030204"/>
              </a:rPr>
              <a:t>:</a:t>
            </a:r>
            <a:endParaRPr lang="en-US"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400" err="1">
                <a:cs typeface="Calibri" panose="020F0502020204030204"/>
              </a:rPr>
              <a:t>Trbušnjaci</a:t>
            </a:r>
            <a:r>
              <a:rPr lang="en-US" sz="2400">
                <a:cs typeface="Calibri" panose="020F0502020204030204"/>
              </a:rPr>
              <a:t>: 120-40</a:t>
            </a:r>
            <a:endParaRPr lang="en-US" sz="2400">
              <a:ea typeface="Calibri"/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2400" err="1">
                <a:cs typeface="Calibri" panose="020F0502020204030204"/>
              </a:rPr>
              <a:t>Sklekovi</a:t>
            </a:r>
            <a:r>
              <a:rPr lang="en-US" sz="2400">
                <a:cs typeface="Calibri" panose="020F0502020204030204"/>
              </a:rPr>
              <a:t>: 80-170</a:t>
            </a:r>
            <a:endParaRPr lang="en-US" sz="2400">
              <a:ea typeface="Calibri"/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2400" err="1">
                <a:cs typeface="Calibri" panose="020F0502020204030204"/>
              </a:rPr>
              <a:t>Zgibovi</a:t>
            </a:r>
            <a:r>
              <a:rPr lang="en-US" sz="2400">
                <a:cs typeface="Calibri" panose="020F0502020204030204"/>
              </a:rPr>
              <a:t>: 80-170</a:t>
            </a:r>
            <a:endParaRPr lang="en-US" sz="2400">
              <a:ea typeface="Calibri"/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2400" err="1">
                <a:cs typeface="Calibri" panose="020F0502020204030204"/>
              </a:rPr>
              <a:t>Čučnjevi</a:t>
            </a:r>
            <a:r>
              <a:rPr lang="en-US" sz="2400">
                <a:cs typeface="Calibri" panose="020F0502020204030204"/>
              </a:rPr>
              <a:t>: 30-165</a:t>
            </a:r>
            <a:endParaRPr lang="en-US" sz="2400">
              <a:ea typeface="Calibri"/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5145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A30A6-E2CF-1C03-A734-B68443BCD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6C7BAC-5DCC-E766-AF3F-EF5A838F6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8993CA-05B9-AA56-201E-7059A451C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808286-0C0D-6497-2FC2-C36E53B75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08" y="1147681"/>
            <a:ext cx="6214001" cy="1124712"/>
          </a:xfrm>
        </p:spPr>
        <p:txBody>
          <a:bodyPr anchor="b">
            <a:normAutofit/>
          </a:bodyPr>
          <a:lstStyle/>
          <a:p>
            <a:r>
              <a:rPr lang="en-US" err="1">
                <a:cs typeface="Calibri Light"/>
              </a:rPr>
              <a:t>Primena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62750F-2BDD-6E71-013F-F3EC2CCBD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rgbClr val="442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049B6B-0E8D-D473-43BB-5BE7A00EE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CFC2BE-BDBD-E66F-485A-846CC5A59E6C}"/>
              </a:ext>
            </a:extLst>
          </p:cNvPr>
          <p:cNvSpPr txBox="1">
            <a:spLocks/>
          </p:cNvSpPr>
          <p:nvPr/>
        </p:nvSpPr>
        <p:spPr>
          <a:xfrm>
            <a:off x="429986" y="2669268"/>
            <a:ext cx="1121826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en-US">
                <a:cs typeface="Calibri"/>
              </a:rPr>
              <a:t>U </a:t>
            </a:r>
            <a:r>
              <a:rPr lang="en-US" err="1">
                <a:cs typeface="Calibri"/>
              </a:rPr>
              <a:t>svakom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trenutku</a:t>
            </a:r>
            <a:r>
              <a:rPr lang="en-US">
                <a:cs typeface="Calibri"/>
              </a:rPr>
              <a:t> je </a:t>
            </a:r>
            <a:r>
              <a:rPr lang="en-US" err="1">
                <a:cs typeface="Calibri"/>
              </a:rPr>
              <a:t>računata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vrednost</a:t>
            </a:r>
            <a:r>
              <a:rPr lang="en-US">
                <a:cs typeface="Calibri"/>
              </a:rPr>
              <a:t> </a:t>
            </a:r>
            <a:r>
              <a:rPr lang="en-US" i="1">
                <a:cs typeface="Calibri"/>
              </a:rPr>
              <a:t>Completion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koja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predstavlja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trenutni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položaj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tela</a:t>
            </a:r>
            <a:r>
              <a:rPr lang="en-US">
                <a:cs typeface="Calibri"/>
              </a:rPr>
              <a:t> u </a:t>
            </a:r>
            <a:r>
              <a:rPr lang="en-US" err="1">
                <a:cs typeface="Calibri"/>
              </a:rPr>
              <a:t>odnosu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početni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krajnji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položaj</a:t>
            </a:r>
            <a:r>
              <a:rPr lang="en-US">
                <a:cs typeface="Calibri"/>
              </a:rPr>
              <a:t> za </a:t>
            </a:r>
            <a:r>
              <a:rPr lang="en-US" err="1">
                <a:cs typeface="Calibri"/>
              </a:rPr>
              <a:t>tu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vežbu</a:t>
            </a:r>
            <a:r>
              <a:rPr lang="en-US">
                <a:cs typeface="Calibri"/>
              </a:rPr>
              <a:t>.</a:t>
            </a:r>
            <a:endParaRPr lang="en-US">
              <a:ea typeface="Calibri" panose="020F0502020204030204"/>
              <a:cs typeface="Calibri"/>
            </a:endParaRPr>
          </a:p>
          <a:p>
            <a:pPr>
              <a:lnSpc>
                <a:spcPct val="11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err="1">
                <a:cs typeface="Calibri"/>
              </a:rPr>
              <a:t>Posmatrana</a:t>
            </a:r>
            <a:r>
              <a:rPr lang="en-US">
                <a:cs typeface="Calibri"/>
              </a:rPr>
              <a:t> je </a:t>
            </a:r>
            <a:r>
              <a:rPr lang="en-US" err="1">
                <a:cs typeface="Calibri"/>
              </a:rPr>
              <a:t>promena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vrednosti</a:t>
            </a:r>
            <a:r>
              <a:rPr lang="en-US">
                <a:cs typeface="Calibri"/>
              </a:rPr>
              <a:t> </a:t>
            </a:r>
            <a:r>
              <a:rPr lang="en-US" i="1">
                <a:cs typeface="Calibri"/>
              </a:rPr>
              <a:t>Completion</a:t>
            </a:r>
            <a:r>
              <a:rPr lang="en-US">
                <a:cs typeface="Calibri"/>
              </a:rPr>
              <a:t> u </a:t>
            </a:r>
            <a:r>
              <a:rPr lang="en-US" err="1">
                <a:cs typeface="Calibri"/>
              </a:rPr>
              <a:t>okviru</a:t>
            </a:r>
            <a:r>
              <a:rPr lang="en-US">
                <a:cs typeface="Calibri"/>
              </a:rPr>
              <a:t> 100 frame-ova </a:t>
            </a:r>
            <a:r>
              <a:rPr lang="en-US" err="1">
                <a:cs typeface="Calibri"/>
              </a:rPr>
              <a:t>sa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pomerajem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od</a:t>
            </a:r>
            <a:r>
              <a:rPr lang="en-US">
                <a:cs typeface="Calibri"/>
              </a:rPr>
              <a:t> 50 frame-ova.</a:t>
            </a:r>
            <a:endParaRPr lang="en-US">
              <a:ea typeface="Calibri" panose="020F0502020204030204"/>
              <a:cs typeface="Calibri"/>
            </a:endParaRPr>
          </a:p>
          <a:p>
            <a:pPr>
              <a:lnSpc>
                <a:spcPct val="11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err="1">
                <a:cs typeface="Calibri"/>
              </a:rPr>
              <a:t>Ukoliko</a:t>
            </a:r>
            <a:r>
              <a:rPr lang="en-US">
                <a:cs typeface="Calibri"/>
              </a:rPr>
              <a:t> je u </a:t>
            </a:r>
            <a:r>
              <a:rPr lang="en-US" err="1">
                <a:cs typeface="Calibri"/>
              </a:rPr>
              <a:t>toku</a:t>
            </a:r>
            <a:r>
              <a:rPr lang="en-US">
                <a:cs typeface="Calibri"/>
              </a:rPr>
              <a:t> 100 </a:t>
            </a:r>
            <a:r>
              <a:rPr lang="en-US" err="1">
                <a:cs typeface="Calibri"/>
              </a:rPr>
              <a:t>uzastopnih</a:t>
            </a:r>
            <a:r>
              <a:rPr lang="en-US">
                <a:cs typeface="Calibri"/>
              </a:rPr>
              <a:t> frame-ova </a:t>
            </a:r>
            <a:r>
              <a:rPr lang="en-US" i="1">
                <a:cs typeface="Calibri"/>
              </a:rPr>
              <a:t>Completion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dostigao</a:t>
            </a:r>
            <a:r>
              <a:rPr lang="en-US">
                <a:cs typeface="Calibri"/>
              </a:rPr>
              <a:t> 0, </a:t>
            </a:r>
            <a:r>
              <a:rPr lang="en-US" err="1">
                <a:cs typeface="Calibri"/>
              </a:rPr>
              <a:t>zatim</a:t>
            </a:r>
            <a:r>
              <a:rPr lang="en-US">
                <a:cs typeface="Calibri"/>
              </a:rPr>
              <a:t> 1, pa </a:t>
            </a:r>
            <a:r>
              <a:rPr lang="en-US" err="1">
                <a:cs typeface="Calibri"/>
              </a:rPr>
              <a:t>opet</a:t>
            </a:r>
            <a:r>
              <a:rPr lang="en-US">
                <a:cs typeface="Calibri"/>
              </a:rPr>
              <a:t> 0 </a:t>
            </a:r>
            <a:r>
              <a:rPr lang="en-US" err="1">
                <a:cs typeface="Calibri"/>
              </a:rPr>
              <a:t>znači</a:t>
            </a:r>
            <a:r>
              <a:rPr lang="en-US">
                <a:cs typeface="Calibri"/>
              </a:rPr>
              <a:t> da je </a:t>
            </a:r>
            <a:r>
              <a:rPr lang="en-US" err="1">
                <a:cs typeface="Calibri"/>
              </a:rPr>
              <a:t>vežba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uspešno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izvršena</a:t>
            </a:r>
            <a:r>
              <a:rPr lang="en-US">
                <a:cs typeface="Calibri"/>
              </a:rPr>
              <a:t>. U </a:t>
            </a:r>
            <a:r>
              <a:rPr lang="en-US" err="1">
                <a:cs typeface="Calibri"/>
              </a:rPr>
              <a:t>suprotnom</a:t>
            </a:r>
            <a:r>
              <a:rPr lang="en-US">
                <a:cs typeface="Calibri"/>
              </a:rPr>
              <a:t> se </a:t>
            </a:r>
            <a:r>
              <a:rPr lang="en-US" err="1">
                <a:cs typeface="Calibri"/>
              </a:rPr>
              <a:t>vežba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smatra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neuspešnom</a:t>
            </a:r>
            <a:r>
              <a:rPr lang="en-US">
                <a:cs typeface="Calibri"/>
              </a:rPr>
              <a:t>.</a:t>
            </a:r>
            <a:endParaRPr lang="en-US">
              <a:ea typeface="Calibri" panose="020F0502020204030204"/>
              <a:cs typeface="Calibri"/>
            </a:endParaRPr>
          </a:p>
        </p:txBody>
      </p:sp>
      <p:pic>
        <p:nvPicPr>
          <p:cNvPr id="3" name="Picture 2" descr="A black text with black text&#10;&#10;Description automatically generated">
            <a:extLst>
              <a:ext uri="{FF2B5EF4-FFF2-40B4-BE49-F238E27FC236}">
                <a16:creationId xmlns:a16="http://schemas.microsoft.com/office/drawing/2014/main" id="{4B1B465A-8042-6668-4066-02A983B86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253" y="717761"/>
            <a:ext cx="6096000" cy="150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69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FAC3CA-99D5-7F5F-9B5A-54688E9BC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1FA49E-CB57-9219-8A13-70FDD45F7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834CE7-94AE-5A8B-2A70-314726349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952FFA-5AE5-16D6-AEA6-25A6F2D8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08" y="1147681"/>
            <a:ext cx="6214001" cy="1124712"/>
          </a:xfrm>
        </p:spPr>
        <p:txBody>
          <a:bodyPr anchor="b">
            <a:normAutofit/>
          </a:bodyPr>
          <a:lstStyle/>
          <a:p>
            <a:r>
              <a:rPr lang="en-US" b="1" err="1">
                <a:cs typeface="Calibri Light"/>
              </a:rPr>
              <a:t>Klasifikacija</a:t>
            </a:r>
            <a:endParaRPr lang="en-US" b="1">
              <a:cs typeface="Calibri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BC8F83-1C04-BB75-DAE9-B1E26185B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rgbClr val="442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F4B055-B045-D4EC-3488-FC4F1BB33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72BF101-5C46-C0B8-BF21-37974895A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1" y="2723696"/>
            <a:ext cx="874176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cs typeface="Calibri"/>
              </a:rPr>
              <a:t>Klasifikacija</a:t>
            </a:r>
            <a:r>
              <a:rPr lang="en-US">
                <a:cs typeface="Calibri"/>
              </a:rPr>
              <a:t> je </a:t>
            </a:r>
            <a:r>
              <a:rPr lang="en-US" err="1">
                <a:cs typeface="Calibri"/>
              </a:rPr>
              <a:t>vršena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pomoću</a:t>
            </a:r>
            <a:r>
              <a:rPr lang="en-US">
                <a:cs typeface="Calibri"/>
              </a:rPr>
              <a:t>:</a:t>
            </a:r>
          </a:p>
          <a:p>
            <a:pPr marL="457200" indent="0"/>
            <a:r>
              <a:rPr lang="en-US">
                <a:cs typeface="Calibri"/>
              </a:rPr>
              <a:t>  SVM </a:t>
            </a:r>
            <a:r>
              <a:rPr lang="en-US" err="1">
                <a:cs typeface="Calibri"/>
              </a:rPr>
              <a:t>klasifikatora</a:t>
            </a:r>
            <a:endParaRPr lang="en-US">
              <a:ea typeface="Calibri"/>
              <a:cs typeface="Calibri"/>
            </a:endParaRPr>
          </a:p>
          <a:p>
            <a:pPr marL="457200" indent="0"/>
            <a:r>
              <a:rPr lang="en-US">
                <a:cs typeface="Calibri"/>
              </a:rPr>
              <a:t>  TensorFlow </a:t>
            </a:r>
            <a:r>
              <a:rPr lang="en-US" err="1">
                <a:cs typeface="Calibri"/>
              </a:rPr>
              <a:t>neuronskog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klasifikatora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err="1">
                <a:cs typeface="Calibri"/>
              </a:rPr>
              <a:t>Skup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podataka</a:t>
            </a:r>
            <a:r>
              <a:rPr lang="en-US">
                <a:cs typeface="Calibri"/>
              </a:rPr>
              <a:t> je </a:t>
            </a:r>
            <a:r>
              <a:rPr lang="en-US" err="1">
                <a:cs typeface="Calibri"/>
              </a:rPr>
              <a:t>podeljen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trening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i</a:t>
            </a:r>
            <a:r>
              <a:rPr lang="en-US">
                <a:cs typeface="Calibri"/>
              </a:rPr>
              <a:t> test </a:t>
            </a:r>
            <a:r>
              <a:rPr lang="en-US" err="1">
                <a:cs typeface="Calibri"/>
              </a:rPr>
              <a:t>skup</a:t>
            </a:r>
            <a:r>
              <a:rPr lang="en-US">
                <a:cs typeface="Calibri"/>
              </a:rPr>
              <a:t> u </a:t>
            </a:r>
            <a:r>
              <a:rPr lang="en-US" err="1">
                <a:cs typeface="Calibri"/>
              </a:rPr>
              <a:t>odnosu</a:t>
            </a:r>
            <a:r>
              <a:rPr lang="en-US">
                <a:cs typeface="Calibri"/>
              </a:rPr>
              <a:t> 80:20.</a:t>
            </a:r>
            <a:endParaRPr lang="en-US"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>
                <a:cs typeface="Calibri"/>
              </a:rPr>
              <a:t>Oba </a:t>
            </a:r>
            <a:r>
              <a:rPr lang="en-US" err="1">
                <a:cs typeface="Calibri"/>
              </a:rPr>
              <a:t>klasifikatora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trenirana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i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testirana</a:t>
            </a:r>
            <a:r>
              <a:rPr lang="en-US">
                <a:cs typeface="Calibri"/>
              </a:rPr>
              <a:t> nad </a:t>
            </a:r>
            <a:r>
              <a:rPr lang="en-US" err="1">
                <a:cs typeface="Calibri"/>
              </a:rPr>
              <a:t>istim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skupovima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podataka</a:t>
            </a:r>
            <a:r>
              <a:rPr lang="en-US">
                <a:cs typeface="Calibri"/>
              </a:rPr>
              <a:t>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3220EF-6048-AE62-DE48-EA2D038A061A}"/>
              </a:ext>
            </a:extLst>
          </p:cNvPr>
          <p:cNvSpPr/>
          <p:nvPr/>
        </p:nvSpPr>
        <p:spPr>
          <a:xfrm>
            <a:off x="9718260" y="-5521"/>
            <a:ext cx="2528957" cy="6857998"/>
          </a:xfrm>
          <a:prstGeom prst="rect">
            <a:avLst/>
          </a:prstGeom>
          <a:solidFill>
            <a:srgbClr val="44229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29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4B2065-E5D8-8F98-2212-FB057E0A4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F62C64-D460-5DA4-6351-FB2C9E1B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A4BBE-3173-D184-71ED-1E724F440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9570D-48F5-94B7-F8BD-42957DA29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08" y="1147681"/>
            <a:ext cx="6214001" cy="1124712"/>
          </a:xfrm>
        </p:spPr>
        <p:txBody>
          <a:bodyPr anchor="b">
            <a:normAutofit/>
          </a:bodyPr>
          <a:lstStyle/>
          <a:p>
            <a:r>
              <a:rPr lang="en-US">
                <a:cs typeface="Calibri Light"/>
              </a:rPr>
              <a:t>SVM </a:t>
            </a:r>
            <a:r>
              <a:rPr lang="en-US" err="1">
                <a:cs typeface="Calibri Light"/>
              </a:rPr>
              <a:t>klasifikator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253B6-5B83-3587-F707-99142F8C1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rgbClr val="442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67A20F-7448-579C-06F5-481235133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E056A0-57A9-3B5C-A083-4C8B827AB32C}"/>
              </a:ext>
            </a:extLst>
          </p:cNvPr>
          <p:cNvSpPr txBox="1">
            <a:spLocks/>
          </p:cNvSpPr>
          <p:nvPr/>
        </p:nvSpPr>
        <p:spPr>
          <a:xfrm>
            <a:off x="402771" y="2639600"/>
            <a:ext cx="11621125" cy="4476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cs typeface="Calibri" panose="020F0502020204030204"/>
              </a:rPr>
              <a:t>SVM </a:t>
            </a:r>
            <a:r>
              <a:rPr lang="en-US" err="1">
                <a:cs typeface="Calibri" panose="020F0502020204030204"/>
              </a:rPr>
              <a:t>klasifikator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vrši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klasifikaciju</a:t>
            </a:r>
            <a:r>
              <a:rPr lang="en-US">
                <a:cs typeface="Calibri" panose="020F0502020204030204"/>
              </a:rPr>
              <a:t> </a:t>
            </a:r>
            <a:r>
              <a:rPr lang="en-US" i="1">
                <a:cs typeface="Calibri" panose="020F0502020204030204"/>
              </a:rPr>
              <a:t>Completion </a:t>
            </a:r>
            <a:r>
              <a:rPr lang="en-US" err="1">
                <a:cs typeface="Calibri" panose="020F0502020204030204"/>
              </a:rPr>
              <a:t>signala</a:t>
            </a:r>
            <a:r>
              <a:rPr lang="en-US">
                <a:cs typeface="Calibri" panose="020F0502020204030204"/>
              </a:rPr>
              <a:t> </a:t>
            </a:r>
            <a:r>
              <a:rPr lang="en-US" err="1">
                <a:cs typeface="Calibri" panose="020F0502020204030204"/>
              </a:rPr>
              <a:t>dobijenog</a:t>
            </a:r>
            <a:r>
              <a:rPr lang="en-US">
                <a:cs typeface="Calibri" panose="020F0502020204030204"/>
              </a:rPr>
              <a:t> u 100 </a:t>
            </a:r>
            <a:r>
              <a:rPr lang="en-US" err="1">
                <a:cs typeface="Calibri" panose="020F0502020204030204"/>
              </a:rPr>
              <a:t>uzastopnih</a:t>
            </a:r>
            <a:r>
              <a:rPr lang="en-US">
                <a:cs typeface="Calibri" panose="020F0502020204030204"/>
              </a:rPr>
              <a:t> frame-ova. </a:t>
            </a:r>
            <a:r>
              <a:rPr lang="en-US" err="1">
                <a:cs typeface="Calibri" panose="020F0502020204030204"/>
              </a:rPr>
              <a:t>Signalima</a:t>
            </a:r>
            <a:r>
              <a:rPr lang="en-US">
                <a:cs typeface="Calibri" panose="020F0502020204030204"/>
              </a:rPr>
              <a:t> koji </a:t>
            </a:r>
            <a:r>
              <a:rPr lang="en-US" err="1">
                <a:cs typeface="Calibri" panose="020F0502020204030204"/>
              </a:rPr>
              <a:t>predstavljaju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ispravno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izvršavanje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vežbe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dodeljena</a:t>
            </a:r>
            <a:r>
              <a:rPr lang="en-US">
                <a:cs typeface="Calibri" panose="020F0502020204030204"/>
              </a:rPr>
              <a:t> je </a:t>
            </a:r>
            <a:r>
              <a:rPr lang="en-US" err="1">
                <a:cs typeface="Calibri" panose="020F0502020204030204"/>
              </a:rPr>
              <a:t>labela</a:t>
            </a:r>
            <a:r>
              <a:rPr lang="en-US">
                <a:cs typeface="Calibri" panose="020F0502020204030204"/>
              </a:rPr>
              <a:t> 0, a </a:t>
            </a:r>
            <a:r>
              <a:rPr lang="en-US" err="1">
                <a:cs typeface="Calibri" panose="020F0502020204030204"/>
              </a:rPr>
              <a:t>signalima</a:t>
            </a:r>
            <a:r>
              <a:rPr lang="en-US">
                <a:cs typeface="Calibri" panose="020F0502020204030204"/>
              </a:rPr>
              <a:t> koji </a:t>
            </a:r>
            <a:r>
              <a:rPr lang="en-US" err="1">
                <a:cs typeface="Calibri" panose="020F0502020204030204"/>
              </a:rPr>
              <a:t>predstavljaju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neispravno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izvršavanje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dodeljena</a:t>
            </a:r>
            <a:r>
              <a:rPr lang="en-US">
                <a:cs typeface="Calibri" panose="020F0502020204030204"/>
              </a:rPr>
              <a:t> je </a:t>
            </a:r>
            <a:r>
              <a:rPr lang="en-US" err="1">
                <a:cs typeface="Calibri" panose="020F0502020204030204"/>
              </a:rPr>
              <a:t>labela</a:t>
            </a:r>
            <a:r>
              <a:rPr lang="en-US">
                <a:cs typeface="Calibri" panose="020F0502020204030204"/>
              </a:rPr>
              <a:t> 1.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F02503-D2C3-B505-9018-8317ABD903AB}"/>
              </a:ext>
            </a:extLst>
          </p:cNvPr>
          <p:cNvSpPr txBox="1"/>
          <p:nvPr/>
        </p:nvSpPr>
        <p:spPr>
          <a:xfrm>
            <a:off x="2725869" y="6299659"/>
            <a:ext cx="30167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cs typeface="Calibri"/>
              </a:rPr>
              <a:t>Uspešno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izvršena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vežba</a:t>
            </a:r>
            <a:endParaRPr lang="en-US" sz="20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73F49C-B872-8F49-90EE-0C063D516937}"/>
              </a:ext>
            </a:extLst>
          </p:cNvPr>
          <p:cNvSpPr txBox="1"/>
          <p:nvPr/>
        </p:nvSpPr>
        <p:spPr>
          <a:xfrm>
            <a:off x="5998152" y="6299658"/>
            <a:ext cx="320414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cs typeface="Calibri"/>
              </a:rPr>
              <a:t>Neuspešno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izvršena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vežba</a:t>
            </a:r>
            <a:endParaRPr lang="en-US" sz="2000" err="1"/>
          </a:p>
        </p:txBody>
      </p:sp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130759BE-3CFF-464B-5D45-77444588E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729" y="4288294"/>
            <a:ext cx="3040082" cy="2063182"/>
          </a:xfrm>
          <a:prstGeom prst="rect">
            <a:avLst/>
          </a:prstGeom>
        </p:spPr>
      </p:pic>
      <p:pic>
        <p:nvPicPr>
          <p:cNvPr id="22" name="Picture 21" descr="A graph with a line&#10;&#10;Description automatically generated">
            <a:extLst>
              <a:ext uri="{FF2B5EF4-FFF2-40B4-BE49-F238E27FC236}">
                <a16:creationId xmlns:a16="http://schemas.microsoft.com/office/drawing/2014/main" id="{560FD4BC-610A-C0CB-082D-8F068EF4A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08" y="4284249"/>
            <a:ext cx="3049978" cy="202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82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368FD9-61ED-437F-6FA3-56D7AF752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8F438B0-B054-A562-C201-65DA74512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7ED8A1-E396-408C-AE5F-0000F7CAF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207D17-6C54-0521-EB58-B00F729C5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08" y="1147681"/>
            <a:ext cx="6214001" cy="1124712"/>
          </a:xfrm>
        </p:spPr>
        <p:txBody>
          <a:bodyPr anchor="b">
            <a:normAutofit/>
          </a:bodyPr>
          <a:lstStyle/>
          <a:p>
            <a:r>
              <a:rPr lang="en-US">
                <a:cs typeface="Calibri Light"/>
              </a:rPr>
              <a:t>TensorFlow </a:t>
            </a:r>
            <a:r>
              <a:rPr lang="en-US" err="1">
                <a:cs typeface="Calibri Light"/>
              </a:rPr>
              <a:t>Klasifikator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D5D12A-0AB7-15F9-C32B-8E15998F8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rgbClr val="442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819A40-D84E-C1EB-2EFB-A8F659854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FABD38-6868-0BD5-11FF-180BB12D616D}"/>
              </a:ext>
            </a:extLst>
          </p:cNvPr>
          <p:cNvSpPr/>
          <p:nvPr/>
        </p:nvSpPr>
        <p:spPr>
          <a:xfrm>
            <a:off x="9718260" y="-5521"/>
            <a:ext cx="2528957" cy="6857998"/>
          </a:xfrm>
          <a:prstGeom prst="rect">
            <a:avLst/>
          </a:prstGeom>
          <a:solidFill>
            <a:srgbClr val="44229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BFBBCF-DF2A-5337-542B-2A69900F7C35}"/>
              </a:ext>
            </a:extLst>
          </p:cNvPr>
          <p:cNvSpPr txBox="1">
            <a:spLocks/>
          </p:cNvSpPr>
          <p:nvPr/>
        </p:nvSpPr>
        <p:spPr>
          <a:xfrm>
            <a:off x="429986" y="2808686"/>
            <a:ext cx="8566879" cy="43888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err="1">
                <a:cs typeface="Calibri" panose="020F0502020204030204"/>
              </a:rPr>
              <a:t>Takodje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vrši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klasifikaciju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prethodno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navedenih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signala</a:t>
            </a:r>
            <a:r>
              <a:rPr lang="en-US">
                <a:cs typeface="Calibri" panose="020F0502020204030204"/>
              </a:rPr>
              <a:t>.</a:t>
            </a:r>
          </a:p>
          <a:p>
            <a:pPr marL="0" indent="0"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err="1">
                <a:cs typeface="Calibri" panose="020F0502020204030204"/>
              </a:rPr>
              <a:t>Korišćen</a:t>
            </a:r>
            <a:r>
              <a:rPr lang="en-US">
                <a:cs typeface="Calibri" panose="020F0502020204030204"/>
              </a:rPr>
              <a:t> je Sequential model </a:t>
            </a:r>
            <a:r>
              <a:rPr lang="en-US" err="1">
                <a:cs typeface="Calibri" panose="020F0502020204030204"/>
              </a:rPr>
              <a:t>iz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keras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biblioteke</a:t>
            </a:r>
            <a:r>
              <a:rPr lang="en-US">
                <a:cs typeface="Calibri" panose="020F0502020204030204"/>
              </a:rPr>
              <a:t> za </a:t>
            </a:r>
            <a:r>
              <a:rPr lang="en-US" err="1">
                <a:cs typeface="Calibri" panose="020F0502020204030204"/>
              </a:rPr>
              <a:t>definisanje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neuronske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mreže</a:t>
            </a:r>
            <a:r>
              <a:rPr lang="en-US">
                <a:cs typeface="Calibri" panose="020F0502020204030204"/>
              </a:rPr>
              <a:t> </a:t>
            </a:r>
            <a:r>
              <a:rPr lang="en-US" err="1">
                <a:cs typeface="Calibri" panose="020F0502020204030204"/>
              </a:rPr>
              <a:t>klasifikatora</a:t>
            </a:r>
            <a:r>
              <a:rPr lang="en-US">
                <a:cs typeface="Calibri" panose="020F0502020204030204"/>
              </a:rPr>
              <a:t>.</a:t>
            </a:r>
            <a:endParaRPr lang="en-US">
              <a:ea typeface="Calibri"/>
              <a:cs typeface="Calibri" panose="020F0502020204030204"/>
            </a:endParaRPr>
          </a:p>
          <a:p>
            <a:pPr marL="0" indent="0">
              <a:buNone/>
            </a:pPr>
            <a:r>
              <a:rPr lang="en-US" err="1">
                <a:cs typeface="Calibri" panose="020F0502020204030204"/>
              </a:rPr>
              <a:t>Postavljena</a:t>
            </a:r>
            <a:r>
              <a:rPr lang="en-US">
                <a:cs typeface="Calibri" panose="020F0502020204030204"/>
              </a:rPr>
              <a:t> je </a:t>
            </a:r>
            <a:r>
              <a:rPr lang="en-US" err="1">
                <a:solidFill>
                  <a:srgbClr val="000000"/>
                </a:solidFill>
                <a:latin typeface="Calibri"/>
                <a:cs typeface="Calibri" panose="020F0502020204030204"/>
              </a:rPr>
              <a:t>binary_crossentropy</a:t>
            </a:r>
            <a:r>
              <a:rPr lang="en-US">
                <a:solidFill>
                  <a:srgbClr val="000000"/>
                </a:solidFill>
                <a:latin typeface="Calibri"/>
                <a:cs typeface="Calibri" panose="020F0502020204030204"/>
              </a:rPr>
              <a:t> </a:t>
            </a:r>
            <a:r>
              <a:rPr lang="en-US" err="1">
                <a:solidFill>
                  <a:srgbClr val="000000"/>
                </a:solidFill>
                <a:latin typeface="Calibri"/>
                <a:cs typeface="Calibri" panose="020F0502020204030204"/>
              </a:rPr>
              <a:t>funkcija</a:t>
            </a:r>
            <a:r>
              <a:rPr lang="en-US">
                <a:solidFill>
                  <a:srgbClr val="000000"/>
                </a:solidFill>
                <a:latin typeface="Calibri"/>
                <a:cs typeface="Calibri" panose="020F0502020204030204"/>
              </a:rPr>
              <a:t> </a:t>
            </a:r>
            <a:r>
              <a:rPr lang="en-US" err="1">
                <a:solidFill>
                  <a:srgbClr val="000000"/>
                </a:solidFill>
                <a:latin typeface="Calibri"/>
                <a:cs typeface="Calibri" panose="020F0502020204030204"/>
              </a:rPr>
              <a:t>gubitka</a:t>
            </a:r>
            <a:r>
              <a:rPr lang="en-US">
                <a:solidFill>
                  <a:srgbClr val="000000"/>
                </a:solidFill>
                <a:latin typeface="Calibri"/>
                <a:cs typeface="Calibri" panose="020F0502020204030204"/>
              </a:rPr>
              <a:t> </a:t>
            </a:r>
            <a:r>
              <a:rPr lang="en-US" err="1">
                <a:solidFill>
                  <a:srgbClr val="000000"/>
                </a:solidFill>
                <a:latin typeface="Calibri"/>
                <a:cs typeface="Calibri" panose="020F0502020204030204"/>
              </a:rPr>
              <a:t>i</a:t>
            </a:r>
            <a:r>
              <a:rPr lang="en-US">
                <a:solidFill>
                  <a:srgbClr val="000000"/>
                </a:solidFill>
                <a:latin typeface="Calibri"/>
                <a:cs typeface="Calibri" panose="020F0502020204030204"/>
              </a:rPr>
              <a:t> SGD </a:t>
            </a:r>
            <a:r>
              <a:rPr lang="en-US" err="1">
                <a:solidFill>
                  <a:srgbClr val="000000"/>
                </a:solidFill>
                <a:latin typeface="Calibri"/>
                <a:cs typeface="Calibri" panose="020F0502020204030204"/>
              </a:rPr>
              <a:t>optimizator</a:t>
            </a:r>
            <a:r>
              <a:rPr lang="en-US">
                <a:solidFill>
                  <a:srgbClr val="000000"/>
                </a:solidFill>
                <a:latin typeface="Calibri"/>
                <a:cs typeface="Calibri" panose="020F0502020204030204"/>
              </a:rPr>
              <a:t> </a:t>
            </a:r>
            <a:r>
              <a:rPr lang="en-US" err="1">
                <a:solidFill>
                  <a:srgbClr val="000000"/>
                </a:solidFill>
                <a:latin typeface="Calibri"/>
                <a:cs typeface="Calibri" panose="020F0502020204030204"/>
              </a:rPr>
              <a:t>sa</a:t>
            </a:r>
            <a:r>
              <a:rPr lang="en-US">
                <a:solidFill>
                  <a:srgbClr val="000000"/>
                </a:solidFill>
                <a:latin typeface="Calibri"/>
                <a:cs typeface="Calibri" panose="020F0502020204030204"/>
              </a:rPr>
              <a:t> 0.01 </a:t>
            </a:r>
            <a:r>
              <a:rPr lang="en-US" err="1">
                <a:solidFill>
                  <a:srgbClr val="000000"/>
                </a:solidFill>
                <a:latin typeface="Calibri"/>
                <a:cs typeface="Calibri" panose="020F0502020204030204"/>
              </a:rPr>
              <a:t>stopom</a:t>
            </a:r>
            <a:r>
              <a:rPr lang="en-US">
                <a:solidFill>
                  <a:srgbClr val="000000"/>
                </a:solidFill>
                <a:latin typeface="Calibri"/>
                <a:cs typeface="Calibri" panose="020F0502020204030204"/>
              </a:rPr>
              <a:t> </a:t>
            </a:r>
            <a:r>
              <a:rPr lang="en-US" err="1">
                <a:solidFill>
                  <a:srgbClr val="000000"/>
                </a:solidFill>
                <a:latin typeface="Calibri"/>
                <a:cs typeface="Calibri" panose="020F0502020204030204"/>
              </a:rPr>
              <a:t>učenja</a:t>
            </a:r>
            <a:r>
              <a:rPr lang="en-US">
                <a:solidFill>
                  <a:srgbClr val="000000"/>
                </a:solidFill>
                <a:latin typeface="Calibri"/>
                <a:cs typeface="Calibri" panose="020F0502020204030204"/>
              </a:rPr>
              <a:t> </a:t>
            </a:r>
            <a:r>
              <a:rPr lang="en-US" err="1">
                <a:solidFill>
                  <a:srgbClr val="000000"/>
                </a:solidFill>
                <a:latin typeface="Calibri"/>
                <a:cs typeface="Calibri" panose="020F0502020204030204"/>
              </a:rPr>
              <a:t>i</a:t>
            </a:r>
            <a:r>
              <a:rPr lang="en-US">
                <a:solidFill>
                  <a:srgbClr val="000000"/>
                </a:solidFill>
                <a:latin typeface="Calibri"/>
                <a:cs typeface="Calibri" panose="020F0502020204030204"/>
              </a:rPr>
              <a:t> </a:t>
            </a:r>
            <a:r>
              <a:rPr lang="en-US" err="1">
                <a:solidFill>
                  <a:srgbClr val="000000"/>
                </a:solidFill>
                <a:latin typeface="Calibri"/>
                <a:cs typeface="Calibri" panose="020F0502020204030204"/>
              </a:rPr>
              <a:t>momentumom</a:t>
            </a:r>
            <a:r>
              <a:rPr lang="en-US">
                <a:solidFill>
                  <a:srgbClr val="000000"/>
                </a:solidFill>
                <a:latin typeface="Calibri"/>
                <a:cs typeface="Calibri" panose="020F0502020204030204"/>
              </a:rPr>
              <a:t> 0.7.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 panose="020F0502020204030204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err="1">
                <a:solidFill>
                  <a:srgbClr val="000000"/>
                </a:solidFill>
                <a:latin typeface="Calibri"/>
                <a:cs typeface="Calibri" panose="020F0502020204030204"/>
              </a:rPr>
              <a:t>Treniranje</a:t>
            </a:r>
            <a:r>
              <a:rPr lang="en-US">
                <a:solidFill>
                  <a:srgbClr val="000000"/>
                </a:solidFill>
                <a:latin typeface="Calibri"/>
                <a:cs typeface="Calibri" panose="020F0502020204030204"/>
              </a:rPr>
              <a:t> je </a:t>
            </a:r>
            <a:r>
              <a:rPr lang="en-US" err="1">
                <a:solidFill>
                  <a:srgbClr val="000000"/>
                </a:solidFill>
                <a:latin typeface="Calibri"/>
                <a:cs typeface="Calibri" panose="020F0502020204030204"/>
              </a:rPr>
              <a:t>vršeno</a:t>
            </a:r>
            <a:r>
              <a:rPr lang="en-US">
                <a:solidFill>
                  <a:srgbClr val="000000"/>
                </a:solidFill>
                <a:latin typeface="Calibri"/>
                <a:cs typeface="Calibri" panose="020F0502020204030204"/>
              </a:rPr>
              <a:t> u 1000 </a:t>
            </a:r>
            <a:r>
              <a:rPr lang="en-US" err="1">
                <a:solidFill>
                  <a:srgbClr val="000000"/>
                </a:solidFill>
                <a:latin typeface="Calibri"/>
                <a:cs typeface="Calibri" panose="020F0502020204030204"/>
              </a:rPr>
              <a:t>epoha</a:t>
            </a:r>
            <a:r>
              <a:rPr lang="en-US">
                <a:solidFill>
                  <a:srgbClr val="000000"/>
                </a:solidFill>
                <a:latin typeface="Calibri"/>
                <a:cs typeface="Calibri" panose="020F0502020204030204"/>
              </a:rPr>
              <a:t> u batch-</a:t>
            </a:r>
            <a:r>
              <a:rPr lang="en-US" err="1">
                <a:solidFill>
                  <a:srgbClr val="000000"/>
                </a:solidFill>
                <a:latin typeface="Calibri"/>
                <a:cs typeface="Calibri" panose="020F0502020204030204"/>
              </a:rPr>
              <a:t>ovima</a:t>
            </a:r>
            <a:r>
              <a:rPr lang="en-US">
                <a:solidFill>
                  <a:srgbClr val="000000"/>
                </a:solidFill>
                <a:latin typeface="Calibri"/>
                <a:cs typeface="Calibri" panose="020F0502020204030204"/>
              </a:rPr>
              <a:t> </a:t>
            </a:r>
            <a:r>
              <a:rPr lang="en-US" err="1">
                <a:solidFill>
                  <a:srgbClr val="000000"/>
                </a:solidFill>
                <a:latin typeface="Calibri"/>
                <a:cs typeface="Calibri" panose="020F0502020204030204"/>
              </a:rPr>
              <a:t>veličine</a:t>
            </a:r>
            <a:r>
              <a:rPr lang="en-US">
                <a:solidFill>
                  <a:srgbClr val="000000"/>
                </a:solidFill>
                <a:latin typeface="Calibri"/>
                <a:cs typeface="Calibri" panose="020F0502020204030204"/>
              </a:rPr>
              <a:t> 1.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51100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21A792-950C-FAE8-6914-4738764FD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0AABA9-EA0D-BA3F-5194-9546FDAF3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E0501-93DA-7895-2B42-1D4315FF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F8242-F13D-24A2-C1CA-423A78219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08" y="1147681"/>
            <a:ext cx="6214001" cy="1124712"/>
          </a:xfrm>
        </p:spPr>
        <p:txBody>
          <a:bodyPr anchor="b">
            <a:normAutofit/>
          </a:bodyPr>
          <a:lstStyle/>
          <a:p>
            <a:r>
              <a:rPr lang="en-US">
                <a:cs typeface="Calibri Light"/>
              </a:rPr>
              <a:t>SVM vs TensorFlow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B0CA96-FD2B-41E0-0587-590037026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rgbClr val="442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F531D4-E42A-755B-8E1B-53FFE1566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121FA1-94B8-172F-14A1-0C42D7D65F2E}"/>
              </a:ext>
            </a:extLst>
          </p:cNvPr>
          <p:cNvSpPr/>
          <p:nvPr/>
        </p:nvSpPr>
        <p:spPr>
          <a:xfrm>
            <a:off x="9718260" y="-5521"/>
            <a:ext cx="2528957" cy="6857998"/>
          </a:xfrm>
          <a:prstGeom prst="rect">
            <a:avLst/>
          </a:prstGeom>
          <a:solidFill>
            <a:srgbClr val="44229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523DD-FF04-FD7F-9343-00862540A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357" y="6122136"/>
            <a:ext cx="5518879" cy="6662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err="1">
                <a:cs typeface="Calibri" panose="020F0502020204030204"/>
              </a:rPr>
              <a:t>Dobijeni</a:t>
            </a:r>
            <a:r>
              <a:rPr lang="en-US" sz="2200">
                <a:cs typeface="Calibri" panose="020F0502020204030204"/>
              </a:rPr>
              <a:t> </a:t>
            </a:r>
            <a:r>
              <a:rPr lang="en-US" sz="2200" err="1">
                <a:cs typeface="Calibri" panose="020F0502020204030204"/>
              </a:rPr>
              <a:t>rezultati</a:t>
            </a:r>
            <a:r>
              <a:rPr lang="en-US" sz="2200">
                <a:cs typeface="Calibri" panose="020F0502020204030204"/>
              </a:rPr>
              <a:t> </a:t>
            </a:r>
            <a:r>
              <a:rPr lang="en-US" sz="2200" err="1">
                <a:cs typeface="Calibri" panose="020F0502020204030204"/>
              </a:rPr>
              <a:t>nakon</a:t>
            </a:r>
            <a:r>
              <a:rPr lang="en-US" sz="2200">
                <a:cs typeface="Calibri" panose="020F0502020204030204"/>
              </a:rPr>
              <a:t> </a:t>
            </a:r>
            <a:r>
              <a:rPr lang="en-US" sz="2200" err="1">
                <a:cs typeface="Calibri" panose="020F0502020204030204"/>
              </a:rPr>
              <a:t>testiranja</a:t>
            </a:r>
            <a:endParaRPr lang="en-US" sz="2200">
              <a:cs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0D55E2-11FA-C4CE-B66F-5C933A82E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443" y="2637064"/>
            <a:ext cx="5793828" cy="348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78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F55172-E11E-F0A8-753E-5742BD194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C2D241-9F2D-3AA5-08EA-5B4F655B1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A4BA86-F963-0BA6-2BFD-81B9CD474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499D4-BCEA-C7A7-7426-D062749F5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08" y="1147681"/>
            <a:ext cx="4581144" cy="1124712"/>
          </a:xfrm>
        </p:spPr>
        <p:txBody>
          <a:bodyPr anchor="b">
            <a:normAutofit/>
          </a:bodyPr>
          <a:lstStyle/>
          <a:p>
            <a:r>
              <a:rPr lang="en-US" sz="4000" b="1" err="1">
                <a:cs typeface="Calibri Light"/>
              </a:rPr>
              <a:t>Uvod</a:t>
            </a:r>
            <a:endParaRPr lang="en-US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70C467-193A-BAAB-69F9-1EFFA5687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rgbClr val="442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07B81C-C732-ECB5-784C-DBE325B0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18D2E86-85F1-9F64-8E9B-E124914CD9A3}"/>
                  </a:ext>
                </a:extLst>
              </p14:cNvPr>
              <p14:cNvContentPartPr/>
              <p14:nvPr/>
            </p14:nvContentPartPr>
            <p14:xfrm>
              <a:off x="8956301" y="4291852"/>
              <a:ext cx="14007" cy="14007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18D2E86-85F1-9F64-8E9B-E124914CD9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05076" y="1840627"/>
                <a:ext cx="4902450" cy="490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ADEBF83-6545-1566-39EB-21A91FF5459F}"/>
                  </a:ext>
                </a:extLst>
              </p14:cNvPr>
              <p14:cNvContentPartPr/>
              <p14:nvPr/>
            </p14:nvContentPartPr>
            <p14:xfrm>
              <a:off x="7802095" y="2162735"/>
              <a:ext cx="14007" cy="14007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ADEBF83-6545-1566-39EB-21A91FF545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50870" y="-288490"/>
                <a:ext cx="4902450" cy="490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38DF1E-B310-5551-106D-53CCC1167A44}"/>
                  </a:ext>
                </a:extLst>
              </p14:cNvPr>
              <p14:cNvContentPartPr/>
              <p14:nvPr/>
            </p14:nvContentPartPr>
            <p14:xfrm>
              <a:off x="8365191" y="2162735"/>
              <a:ext cx="14007" cy="14007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38DF1E-B310-5551-106D-53CCC1167A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3966" y="-288490"/>
                <a:ext cx="4902450" cy="490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E666CA2-B95B-8F46-ED66-BAFCD597E41B}"/>
                  </a:ext>
                </a:extLst>
              </p14:cNvPr>
              <p14:cNvContentPartPr/>
              <p14:nvPr/>
            </p14:nvContentPartPr>
            <p14:xfrm>
              <a:off x="6953250" y="2633382"/>
              <a:ext cx="14007" cy="14007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E666CA2-B95B-8F46-ED66-BAFCD597E4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2025" y="182157"/>
                <a:ext cx="4902450" cy="490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5012917-5221-09DA-DC92-5F3369CB4359}"/>
                  </a:ext>
                </a:extLst>
              </p14:cNvPr>
              <p14:cNvContentPartPr/>
              <p14:nvPr/>
            </p14:nvContentPartPr>
            <p14:xfrm>
              <a:off x="7684324" y="3003467"/>
              <a:ext cx="12370" cy="1237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5012917-5221-09DA-DC92-5F3369CB435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9574" y="838717"/>
                <a:ext cx="4329500" cy="4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5FDC418-4D02-2F45-17B7-DEB4FE32AAA0}"/>
                  </a:ext>
                </a:extLst>
              </p14:cNvPr>
              <p14:cNvContentPartPr/>
              <p14:nvPr/>
            </p14:nvContentPartPr>
            <p14:xfrm>
              <a:off x="8050480" y="3043052"/>
              <a:ext cx="12370" cy="1237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5FDC418-4D02-2F45-17B7-DEB4FE32AA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730" y="878302"/>
                <a:ext cx="4329500" cy="4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D27DB3A-5216-9AF4-1B9B-DA0011D06853}"/>
                  </a:ext>
                </a:extLst>
              </p14:cNvPr>
              <p14:cNvContentPartPr/>
              <p14:nvPr/>
            </p14:nvContentPartPr>
            <p14:xfrm>
              <a:off x="6417623" y="3102428"/>
              <a:ext cx="12370" cy="1237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D27DB3A-5216-9AF4-1B9B-DA0011D068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2873" y="937678"/>
                <a:ext cx="4329500" cy="4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856157B-BAA6-1039-3A60-3F2161CBFB75}"/>
                  </a:ext>
                </a:extLst>
              </p14:cNvPr>
              <p14:cNvContentPartPr/>
              <p14:nvPr/>
            </p14:nvContentPartPr>
            <p14:xfrm>
              <a:off x="6397831" y="2993571"/>
              <a:ext cx="12370" cy="1237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856157B-BAA6-1039-3A60-3F2161CBFB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33081" y="828821"/>
                <a:ext cx="4329500" cy="4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E572452-CE66-CEAA-CD33-AB3547A94DB5}"/>
                  </a:ext>
                </a:extLst>
              </p14:cNvPr>
              <p14:cNvContentPartPr/>
              <p14:nvPr/>
            </p14:nvContentPartPr>
            <p14:xfrm>
              <a:off x="2083129" y="420584"/>
              <a:ext cx="12370" cy="1237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E572452-CE66-CEAA-CD33-AB3547A94D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1621" y="-1744166"/>
                <a:ext cx="4329500" cy="4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31DD720-9195-1D6D-8F77-30BD701E5CCE}"/>
                  </a:ext>
                </a:extLst>
              </p14:cNvPr>
              <p14:cNvContentPartPr/>
              <p14:nvPr/>
            </p14:nvContentPartPr>
            <p14:xfrm>
              <a:off x="5625934" y="895597"/>
              <a:ext cx="12370" cy="1237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31DD720-9195-1D6D-8F77-30BD701E5CC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1184" y="-1269153"/>
                <a:ext cx="4329500" cy="4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ED2FBBD-6A1F-7613-32D6-8434049CB6D7}"/>
                  </a:ext>
                </a:extLst>
              </p14:cNvPr>
              <p14:cNvContentPartPr/>
              <p14:nvPr/>
            </p14:nvContentPartPr>
            <p14:xfrm>
              <a:off x="3993078" y="1360714"/>
              <a:ext cx="12370" cy="1237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ED2FBBD-6A1F-7613-32D6-8434049CB6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8328" y="-804036"/>
                <a:ext cx="4329500" cy="43295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A cartoon of a person doing exercise&#10;&#10;Description automatically generated">
            <a:extLst>
              <a:ext uri="{FF2B5EF4-FFF2-40B4-BE49-F238E27FC236}">
                <a16:creationId xmlns:a16="http://schemas.microsoft.com/office/drawing/2014/main" id="{624FF44B-CA70-3EF4-B766-8345060A2D7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829" b="282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5AAE09-F363-1C4F-3900-6E28C28DEE19}"/>
              </a:ext>
            </a:extLst>
          </p:cNvPr>
          <p:cNvSpPr txBox="1">
            <a:spLocks/>
          </p:cNvSpPr>
          <p:nvPr/>
        </p:nvSpPr>
        <p:spPr>
          <a:xfrm>
            <a:off x="176675" y="2742649"/>
            <a:ext cx="5125400" cy="411467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400">
                <a:ea typeface="+mn-lt"/>
                <a:cs typeface="+mn-lt"/>
              </a:rPr>
              <a:t>Program </a:t>
            </a:r>
            <a:r>
              <a:rPr lang="en-US" sz="2400" err="1">
                <a:ea typeface="+mn-lt"/>
                <a:cs typeface="+mn-lt"/>
              </a:rPr>
              <a:t>prepoznaje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isključivo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ispravno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izvedene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vežbe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 sz="2400">
              <a:ea typeface="Calibri"/>
              <a:cs typeface="Calibri" panose="020F0502020204030204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400" err="1">
                <a:ea typeface="+mn-lt"/>
                <a:cs typeface="+mn-lt"/>
              </a:rPr>
              <a:t>Cilj</a:t>
            </a:r>
            <a:r>
              <a:rPr lang="en-US" sz="2400">
                <a:ea typeface="+mn-lt"/>
                <a:cs typeface="+mn-lt"/>
              </a:rPr>
              <a:t> je </a:t>
            </a:r>
            <a:r>
              <a:rPr lang="en-US" sz="2400" err="1">
                <a:ea typeface="+mn-lt"/>
                <a:cs typeface="+mn-lt"/>
              </a:rPr>
              <a:t>pružiti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korisnicima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precizne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analize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njihovog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vežbanja</a:t>
            </a:r>
            <a:r>
              <a:rPr lang="en-US" sz="240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motivišući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ih</a:t>
            </a:r>
            <a:r>
              <a:rPr lang="en-US" sz="2400">
                <a:ea typeface="+mn-lt"/>
                <a:cs typeface="+mn-lt"/>
              </a:rPr>
              <a:t> da </a:t>
            </a:r>
            <a:r>
              <a:rPr lang="en-US" sz="2400" err="1">
                <a:ea typeface="+mn-lt"/>
                <a:cs typeface="+mn-lt"/>
              </a:rPr>
              <a:t>postignu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najbolje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moguće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rezultate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 sz="2400">
              <a:ea typeface="Calibri"/>
              <a:cs typeface="Calibri"/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400" err="1">
                <a:ea typeface="+mn-lt"/>
                <a:cs typeface="+mn-lt"/>
              </a:rPr>
              <a:t>Prepoznavanje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samo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tačnih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pokreta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pomaže</a:t>
            </a:r>
            <a:r>
              <a:rPr lang="en-US" sz="2400">
                <a:ea typeface="+mn-lt"/>
                <a:cs typeface="+mn-lt"/>
              </a:rPr>
              <a:t> u </a:t>
            </a:r>
            <a:r>
              <a:rPr lang="en-US" sz="2400" err="1">
                <a:ea typeface="+mn-lt"/>
                <a:cs typeface="+mn-lt"/>
              </a:rPr>
              <a:t>eliminisanju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neefikasnog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vežbanja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i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smanjenju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rizika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od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povreda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 sz="24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1976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019047-5EA2-4765-9224-010214497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CE251B-779B-0D4C-6008-B8E03F72E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62883C-9943-EB88-DA62-E841CF079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35025-9DCE-BF2E-AC6C-D31D77188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08" y="1147681"/>
            <a:ext cx="6214001" cy="1124712"/>
          </a:xfrm>
        </p:spPr>
        <p:txBody>
          <a:bodyPr anchor="b">
            <a:normAutofit/>
          </a:bodyPr>
          <a:lstStyle/>
          <a:p>
            <a:r>
              <a:rPr lang="en-US" err="1">
                <a:cs typeface="Calibri Light"/>
              </a:rPr>
              <a:t>Primeri</a:t>
            </a:r>
            <a:endParaRPr lang="en-US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561A5D-B92B-9BAC-8F87-E110E1179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rgbClr val="442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769C29-99C5-EE52-5AB8-2642784A8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CF90C-6BEC-E978-4166-CB18A6AA9F39}"/>
              </a:ext>
            </a:extLst>
          </p:cNvPr>
          <p:cNvSpPr txBox="1"/>
          <p:nvPr/>
        </p:nvSpPr>
        <p:spPr>
          <a:xfrm>
            <a:off x="1347107" y="3367768"/>
            <a:ext cx="613001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ea typeface="Calibri" panose="020F0502020204030204"/>
                <a:cs typeface="Calibri" panose="020F0502020204030204"/>
              </a:rPr>
              <a:t>Video 1 - Primer </a:t>
            </a:r>
            <a:r>
              <a:rPr lang="en-US" sz="2800" err="1">
                <a:ea typeface="Calibri" panose="020F0502020204030204"/>
                <a:cs typeface="Calibri" panose="020F0502020204030204"/>
              </a:rPr>
              <a:t>dobrog</a:t>
            </a:r>
            <a:r>
              <a:rPr lang="en-US" sz="2800">
                <a:ea typeface="Calibri" panose="020F0502020204030204"/>
                <a:cs typeface="Calibri" panose="020F0502020204030204"/>
              </a:rPr>
              <a:t> </a:t>
            </a:r>
            <a:r>
              <a:rPr lang="en-US" sz="2800" err="1">
                <a:ea typeface="Calibri" panose="020F0502020204030204"/>
                <a:cs typeface="Calibri" panose="020F0502020204030204"/>
              </a:rPr>
              <a:t>rađenja</a:t>
            </a:r>
            <a:r>
              <a:rPr lang="en-US" sz="2800">
                <a:ea typeface="Calibri" panose="020F0502020204030204"/>
                <a:cs typeface="Calibri" panose="020F0502020204030204"/>
              </a:rPr>
              <a:t> </a:t>
            </a:r>
            <a:r>
              <a:rPr lang="en-US" sz="2800" err="1">
                <a:ea typeface="Calibri" panose="020F0502020204030204"/>
                <a:cs typeface="Calibri" panose="020F0502020204030204"/>
              </a:rPr>
              <a:t>vezbi</a:t>
            </a:r>
            <a:endParaRPr lang="en-US" sz="28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ea typeface="Calibri" panose="020F0502020204030204"/>
                <a:cs typeface="Calibri" panose="020F0502020204030204"/>
              </a:rPr>
              <a:t>Video 2 - Primer </a:t>
            </a:r>
            <a:r>
              <a:rPr lang="en-US" sz="2800" err="1">
                <a:ea typeface="Calibri" panose="020F0502020204030204"/>
                <a:cs typeface="Calibri" panose="020F0502020204030204"/>
              </a:rPr>
              <a:t>lošeg</a:t>
            </a:r>
            <a:r>
              <a:rPr lang="en-US" sz="2800">
                <a:ea typeface="Calibri" panose="020F0502020204030204"/>
                <a:cs typeface="Calibri" panose="020F0502020204030204"/>
              </a:rPr>
              <a:t> </a:t>
            </a:r>
            <a:r>
              <a:rPr lang="en-US" sz="2800" err="1">
                <a:ea typeface="Calibri" panose="020F0502020204030204"/>
                <a:cs typeface="Calibri" panose="020F0502020204030204"/>
              </a:rPr>
              <a:t>rađenja</a:t>
            </a:r>
            <a:r>
              <a:rPr lang="en-US" sz="2800">
                <a:ea typeface="Calibri" panose="020F0502020204030204"/>
                <a:cs typeface="Calibri" panose="020F0502020204030204"/>
              </a:rPr>
              <a:t> </a:t>
            </a:r>
            <a:r>
              <a:rPr lang="en-US" sz="2800" err="1">
                <a:ea typeface="Calibri" panose="020F0502020204030204"/>
                <a:cs typeface="Calibri" panose="020F0502020204030204"/>
              </a:rPr>
              <a:t>vežbi</a:t>
            </a:r>
            <a:endParaRPr lang="en-US" sz="28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73642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bar">
            <a:hlinkClick r:id="" action="ppaction://media"/>
            <a:extLst>
              <a:ext uri="{FF2B5EF4-FFF2-40B4-BE49-F238E27FC236}">
                <a16:creationId xmlns:a16="http://schemas.microsoft.com/office/drawing/2014/main" id="{3D8144BF-5BE7-2D6A-A171-0F95182F98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425" y="359229"/>
            <a:ext cx="9709150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35CE6F-C2ED-ABCB-5ED5-60AC4880E0FC}"/>
              </a:ext>
            </a:extLst>
          </p:cNvPr>
          <p:cNvSpPr txBox="1"/>
          <p:nvPr/>
        </p:nvSpPr>
        <p:spPr>
          <a:xfrm>
            <a:off x="5429250" y="602796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Calibri"/>
                <a:cs typeface="Calibri"/>
              </a:rPr>
              <a:t>Video 1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3174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95F85F-68DE-FD9B-047A-6FC8D8C58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s">
            <a:hlinkClick r:id="" action="ppaction://media"/>
            <a:extLst>
              <a:ext uri="{FF2B5EF4-FFF2-40B4-BE49-F238E27FC236}">
                <a16:creationId xmlns:a16="http://schemas.microsoft.com/office/drawing/2014/main" id="{66F5877D-F01B-2DC5-756C-BC5A50D79A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5033" y="427263"/>
            <a:ext cx="9668327" cy="53775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45E8F4-278F-E3BA-0696-7E9DFC0525D9}"/>
              </a:ext>
            </a:extLst>
          </p:cNvPr>
          <p:cNvSpPr txBox="1"/>
          <p:nvPr/>
        </p:nvSpPr>
        <p:spPr>
          <a:xfrm>
            <a:off x="5333999" y="606878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Calibri"/>
                <a:cs typeface="Calibri"/>
              </a:rPr>
              <a:t>Video 2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7274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801383-4487-D7A5-0FFB-5E56F27E6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3FBFEF-01C7-7221-6891-8693DE117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374EB5-64D0-690C-5694-D2EF1117B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ED54C-D9B1-CCFE-BF78-0EDEC8D5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08" y="1147681"/>
            <a:ext cx="4581144" cy="1124712"/>
          </a:xfrm>
        </p:spPr>
        <p:txBody>
          <a:bodyPr anchor="b">
            <a:normAutofit/>
          </a:bodyPr>
          <a:lstStyle/>
          <a:p>
            <a:r>
              <a:rPr lang="en-US" sz="4000" b="1">
                <a:cs typeface="Calibri Light"/>
              </a:rPr>
              <a:t>Alati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8509E4-8A43-89CB-68C6-5F306DD29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rgbClr val="442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B8EDD4-F364-8564-F8AB-997C7C53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11F156-8FAF-58F1-EF6F-A6F1C8D9A6D7}"/>
                  </a:ext>
                </a:extLst>
              </p14:cNvPr>
              <p14:cNvContentPartPr/>
              <p14:nvPr/>
            </p14:nvContentPartPr>
            <p14:xfrm>
              <a:off x="8956301" y="4291852"/>
              <a:ext cx="14007" cy="14007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11F156-8FAF-58F1-EF6F-A6F1C8D9A6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05076" y="1840627"/>
                <a:ext cx="4902450" cy="490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E2B4AD9-FC75-C1EB-2895-6FA812E04DB3}"/>
                  </a:ext>
                </a:extLst>
              </p14:cNvPr>
              <p14:cNvContentPartPr/>
              <p14:nvPr/>
            </p14:nvContentPartPr>
            <p14:xfrm>
              <a:off x="7802095" y="2162735"/>
              <a:ext cx="14007" cy="14007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E2B4AD9-FC75-C1EB-2895-6FA812E04D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50870" y="-288490"/>
                <a:ext cx="4902450" cy="490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BC34553-DFAC-4031-A8F9-F672952A9CB0}"/>
                  </a:ext>
                </a:extLst>
              </p14:cNvPr>
              <p14:cNvContentPartPr/>
              <p14:nvPr/>
            </p14:nvContentPartPr>
            <p14:xfrm>
              <a:off x="8365191" y="2162735"/>
              <a:ext cx="14007" cy="14007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BC34553-DFAC-4031-A8F9-F672952A9C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3966" y="-288490"/>
                <a:ext cx="4902450" cy="490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CCF3ABD-85FF-C677-75CD-1903F243BD56}"/>
                  </a:ext>
                </a:extLst>
              </p14:cNvPr>
              <p14:cNvContentPartPr/>
              <p14:nvPr/>
            </p14:nvContentPartPr>
            <p14:xfrm>
              <a:off x="6953250" y="2633382"/>
              <a:ext cx="14007" cy="14007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CCF3ABD-85FF-C677-75CD-1903F243BD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2025" y="182157"/>
                <a:ext cx="4902450" cy="490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509E32B-C615-A321-D443-9E5BD8CC731B}"/>
                  </a:ext>
                </a:extLst>
              </p14:cNvPr>
              <p14:cNvContentPartPr/>
              <p14:nvPr/>
            </p14:nvContentPartPr>
            <p14:xfrm>
              <a:off x="7684324" y="3003467"/>
              <a:ext cx="12370" cy="1237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509E32B-C615-A321-D443-9E5BD8CC73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9574" y="838717"/>
                <a:ext cx="4329500" cy="4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7C42401-E739-160C-13BF-A1B0C5DF2B2B}"/>
                  </a:ext>
                </a:extLst>
              </p14:cNvPr>
              <p14:cNvContentPartPr/>
              <p14:nvPr/>
            </p14:nvContentPartPr>
            <p14:xfrm>
              <a:off x="8050480" y="3043052"/>
              <a:ext cx="12370" cy="1237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7C42401-E739-160C-13BF-A1B0C5DF2B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730" y="878302"/>
                <a:ext cx="4329500" cy="4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1CB8F96-F2C5-AC8C-E099-D60616444E9E}"/>
                  </a:ext>
                </a:extLst>
              </p14:cNvPr>
              <p14:cNvContentPartPr/>
              <p14:nvPr/>
            </p14:nvContentPartPr>
            <p14:xfrm>
              <a:off x="6417623" y="3102428"/>
              <a:ext cx="12370" cy="1237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1CB8F96-F2C5-AC8C-E099-D60616444E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2873" y="937678"/>
                <a:ext cx="4329500" cy="4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14EC8EA-41E2-D43A-A375-98D0D08F10E6}"/>
                  </a:ext>
                </a:extLst>
              </p14:cNvPr>
              <p14:cNvContentPartPr/>
              <p14:nvPr/>
            </p14:nvContentPartPr>
            <p14:xfrm>
              <a:off x="6397831" y="2993571"/>
              <a:ext cx="12370" cy="1237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14EC8EA-41E2-D43A-A375-98D0D08F10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33081" y="828821"/>
                <a:ext cx="4329500" cy="4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614A2EC-3B10-1F26-1607-7E7AB7761B58}"/>
                  </a:ext>
                </a:extLst>
              </p14:cNvPr>
              <p14:cNvContentPartPr/>
              <p14:nvPr/>
            </p14:nvContentPartPr>
            <p14:xfrm>
              <a:off x="2083129" y="420584"/>
              <a:ext cx="12370" cy="1237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614A2EC-3B10-1F26-1607-7E7AB7761B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1621" y="-1744166"/>
                <a:ext cx="4329500" cy="4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550D98-6065-8895-1A75-4FDC46155C97}"/>
                  </a:ext>
                </a:extLst>
              </p14:cNvPr>
              <p14:cNvContentPartPr/>
              <p14:nvPr/>
            </p14:nvContentPartPr>
            <p14:xfrm>
              <a:off x="5625934" y="895597"/>
              <a:ext cx="12370" cy="1237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550D98-6065-8895-1A75-4FDC46155C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1184" y="-1269153"/>
                <a:ext cx="4329500" cy="4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42A9AC5-BD9A-2667-96FC-E7C144895A03}"/>
                  </a:ext>
                </a:extLst>
              </p14:cNvPr>
              <p14:cNvContentPartPr/>
              <p14:nvPr/>
            </p14:nvContentPartPr>
            <p14:xfrm>
              <a:off x="3993078" y="1360714"/>
              <a:ext cx="12370" cy="1237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42A9AC5-BD9A-2667-96FC-E7C144895A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8328" y="-804036"/>
                <a:ext cx="4329500" cy="43295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A purple background with dots and circles&#10;&#10;Description automatically generated">
            <a:extLst>
              <a:ext uri="{FF2B5EF4-FFF2-40B4-BE49-F238E27FC236}">
                <a16:creationId xmlns:a16="http://schemas.microsoft.com/office/drawing/2014/main" id="{0C404A45-2D9F-5424-09DC-F8273FBD9D2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1704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C8D8F6F-EF8A-0A43-5067-09128406A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51" y="2859292"/>
            <a:ext cx="4688913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300">
                <a:cs typeface="Calibri" panose="020F0502020204030204"/>
              </a:rPr>
              <a:t>Yolov4 model</a:t>
            </a:r>
            <a:endParaRPr lang="en-US" sz="2300">
              <a:ea typeface="Calibri"/>
              <a:cs typeface="Calibri" panose="020F0502020204030204"/>
            </a:endParaRPr>
          </a:p>
          <a:p>
            <a:r>
              <a:rPr lang="en-US" sz="2300" err="1">
                <a:cs typeface="Calibri" panose="020F0502020204030204"/>
              </a:rPr>
              <a:t>Mediapipe</a:t>
            </a:r>
            <a:endParaRPr lang="en-US" sz="2300">
              <a:ea typeface="Calibri"/>
              <a:cs typeface="Calibri" panose="020F0502020204030204"/>
            </a:endParaRPr>
          </a:p>
          <a:p>
            <a:r>
              <a:rPr lang="en-US" sz="2300">
                <a:cs typeface="Calibri" panose="020F0502020204030204"/>
              </a:rPr>
              <a:t>SVM </a:t>
            </a:r>
            <a:r>
              <a:rPr lang="en-US" sz="2300" err="1">
                <a:cs typeface="Calibri" panose="020F0502020204030204"/>
              </a:rPr>
              <a:t>klasifikator</a:t>
            </a:r>
            <a:endParaRPr lang="en-US" sz="2300">
              <a:ea typeface="Calibri"/>
              <a:cs typeface="Calibri" panose="020F0502020204030204"/>
            </a:endParaRPr>
          </a:p>
          <a:p>
            <a:r>
              <a:rPr lang="en-US" sz="2300">
                <a:cs typeface="Calibri" panose="020F0502020204030204"/>
              </a:rPr>
              <a:t>TensorFlow </a:t>
            </a:r>
            <a:r>
              <a:rPr lang="en-US" sz="2300" err="1">
                <a:cs typeface="Calibri" panose="020F0502020204030204"/>
              </a:rPr>
              <a:t>neuronski</a:t>
            </a:r>
            <a:r>
              <a:rPr lang="en-US" sz="2300">
                <a:cs typeface="Calibri" panose="020F0502020204030204"/>
              </a:rPr>
              <a:t> </a:t>
            </a:r>
            <a:r>
              <a:rPr lang="en-US" sz="2300" err="1">
                <a:cs typeface="Calibri" panose="020F0502020204030204"/>
              </a:rPr>
              <a:t>klasifikator</a:t>
            </a:r>
            <a:endParaRPr lang="en-US" sz="2300">
              <a:ea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33173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70B008-2E4D-66DD-1EA7-3F8A9FC4A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5C4351-1123-89BC-B411-15A94CC89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AA8972-096C-B769-5971-17E90043B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ACFB0-D38A-D045-15C1-378F5AC7F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08" y="1147681"/>
            <a:ext cx="4581144" cy="1124712"/>
          </a:xfrm>
        </p:spPr>
        <p:txBody>
          <a:bodyPr anchor="b">
            <a:normAutofit/>
          </a:bodyPr>
          <a:lstStyle/>
          <a:p>
            <a:r>
              <a:rPr lang="en-US" sz="4000" b="1">
                <a:cs typeface="Calibri Light"/>
              </a:rPr>
              <a:t>Yolov4</a:t>
            </a:r>
            <a:endParaRPr lang="en-US" sz="4000">
              <a:cs typeface="Calibri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1A973-A371-9A91-DD67-FB26C7CA8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rgbClr val="442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C535AF-3761-5F0C-BDE0-002172D02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1F78FF-F72B-8ADE-0C73-5987BF9E036D}"/>
              </a:ext>
            </a:extLst>
          </p:cNvPr>
          <p:cNvSpPr txBox="1">
            <a:spLocks/>
          </p:cNvSpPr>
          <p:nvPr/>
        </p:nvSpPr>
        <p:spPr>
          <a:xfrm>
            <a:off x="783771" y="3427522"/>
            <a:ext cx="3822189" cy="31848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/>
              <a:t>Princip </a:t>
            </a:r>
            <a:r>
              <a:rPr lang="en-US" sz="2600" err="1"/>
              <a:t>rada</a:t>
            </a:r>
            <a:endParaRPr lang="en-US" sz="2600">
              <a:cs typeface="Calibri"/>
            </a:endParaRPr>
          </a:p>
          <a:p>
            <a:r>
              <a:rPr lang="en-US" sz="2600" err="1"/>
              <a:t>Primena</a:t>
            </a:r>
            <a:endParaRPr lang="en-US" sz="2600">
              <a:cs typeface="Calibri"/>
            </a:endParaRPr>
          </a:p>
          <a:p>
            <a:pPr marL="0"/>
            <a:endParaRPr lang="en-US" sz="20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5404F46-AD9D-5953-21D3-CADF7AD693C7}"/>
                  </a:ext>
                </a:extLst>
              </p14:cNvPr>
              <p14:cNvContentPartPr/>
              <p14:nvPr/>
            </p14:nvContentPartPr>
            <p14:xfrm>
              <a:off x="8956301" y="4291852"/>
              <a:ext cx="14007" cy="14007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5404F46-AD9D-5953-21D3-CADF7AD693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05076" y="1840627"/>
                <a:ext cx="4902450" cy="490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1200E7-B8A8-963A-9FFC-06BD40A00BDD}"/>
                  </a:ext>
                </a:extLst>
              </p14:cNvPr>
              <p14:cNvContentPartPr/>
              <p14:nvPr/>
            </p14:nvContentPartPr>
            <p14:xfrm>
              <a:off x="7802095" y="2162735"/>
              <a:ext cx="14007" cy="14007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1200E7-B8A8-963A-9FFC-06BD40A00B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50870" y="-288490"/>
                <a:ext cx="4902450" cy="490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61090F-9F3D-3FFC-D1EC-2D233AB9BEA7}"/>
                  </a:ext>
                </a:extLst>
              </p14:cNvPr>
              <p14:cNvContentPartPr/>
              <p14:nvPr/>
            </p14:nvContentPartPr>
            <p14:xfrm>
              <a:off x="8365191" y="2162735"/>
              <a:ext cx="14007" cy="14007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61090F-9F3D-3FFC-D1EC-2D233AB9BEA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3966" y="-288490"/>
                <a:ext cx="4902450" cy="490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B751A31-853C-7F88-94B1-007602CCE7CA}"/>
                  </a:ext>
                </a:extLst>
              </p14:cNvPr>
              <p14:cNvContentPartPr/>
              <p14:nvPr/>
            </p14:nvContentPartPr>
            <p14:xfrm>
              <a:off x="6953250" y="2633382"/>
              <a:ext cx="14007" cy="14007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B751A31-853C-7F88-94B1-007602CCE7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2025" y="182157"/>
                <a:ext cx="4902450" cy="4902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462990E-61B9-48F1-09CF-1F01285245F7}"/>
                  </a:ext>
                </a:extLst>
              </p14:cNvPr>
              <p14:cNvContentPartPr/>
              <p14:nvPr/>
            </p14:nvContentPartPr>
            <p14:xfrm>
              <a:off x="7684324" y="3003467"/>
              <a:ext cx="12370" cy="1237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462990E-61B9-48F1-09CF-1F0128524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9574" y="838717"/>
                <a:ext cx="4329500" cy="4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79EB7BB-DB69-24D0-D2BE-5E20B8675700}"/>
                  </a:ext>
                </a:extLst>
              </p14:cNvPr>
              <p14:cNvContentPartPr/>
              <p14:nvPr/>
            </p14:nvContentPartPr>
            <p14:xfrm>
              <a:off x="8050480" y="3043052"/>
              <a:ext cx="12370" cy="1237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79EB7BB-DB69-24D0-D2BE-5E20B86757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5730" y="878302"/>
                <a:ext cx="4329500" cy="4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6D38897-76A5-021A-2773-8A8753C2960C}"/>
                  </a:ext>
                </a:extLst>
              </p14:cNvPr>
              <p14:cNvContentPartPr/>
              <p14:nvPr/>
            </p14:nvContentPartPr>
            <p14:xfrm>
              <a:off x="6417623" y="3102428"/>
              <a:ext cx="12370" cy="1237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6D38897-76A5-021A-2773-8A8753C2960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2873" y="937678"/>
                <a:ext cx="4329500" cy="4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6B9753E-4939-7782-604A-73897FA47843}"/>
                  </a:ext>
                </a:extLst>
              </p14:cNvPr>
              <p14:cNvContentPartPr/>
              <p14:nvPr/>
            </p14:nvContentPartPr>
            <p14:xfrm>
              <a:off x="6397831" y="2993571"/>
              <a:ext cx="12370" cy="1237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6B9753E-4939-7782-604A-73897FA47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33081" y="828821"/>
                <a:ext cx="4329500" cy="432950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 descr="A group of people crossing a street&#10;&#10;Description automatically generated">
            <a:extLst>
              <a:ext uri="{FF2B5EF4-FFF2-40B4-BE49-F238E27FC236}">
                <a16:creationId xmlns:a16="http://schemas.microsoft.com/office/drawing/2014/main" id="{0F646A86-8771-2D58-2442-19E015EE404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9715" r="1971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D13CEA8-EF87-1974-107F-E977D8771246}"/>
                  </a:ext>
                </a:extLst>
              </p14:cNvPr>
              <p14:cNvContentPartPr/>
              <p14:nvPr/>
            </p14:nvContentPartPr>
            <p14:xfrm>
              <a:off x="2083129" y="420584"/>
              <a:ext cx="12370" cy="1237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D13CEA8-EF87-1974-107F-E977D87712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1621" y="-1744166"/>
                <a:ext cx="4329500" cy="4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E9B0CEC-7BBE-405A-433C-642C2124D008}"/>
                  </a:ext>
                </a:extLst>
              </p14:cNvPr>
              <p14:cNvContentPartPr/>
              <p14:nvPr/>
            </p14:nvContentPartPr>
            <p14:xfrm>
              <a:off x="5625934" y="895597"/>
              <a:ext cx="12370" cy="1237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E9B0CEC-7BBE-405A-433C-642C2124D0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1184" y="-1269153"/>
                <a:ext cx="4329500" cy="4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82923D0-5CB1-751E-D84F-0CD4174051EA}"/>
                  </a:ext>
                </a:extLst>
              </p14:cNvPr>
              <p14:cNvContentPartPr/>
              <p14:nvPr/>
            </p14:nvContentPartPr>
            <p14:xfrm>
              <a:off x="3993078" y="1360714"/>
              <a:ext cx="12370" cy="1237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82923D0-5CB1-751E-D84F-0CD4174051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8328" y="-804036"/>
                <a:ext cx="4329500" cy="4329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7199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152672-9339-932C-53F1-DF06CA87D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A662F-5119-0B01-F2F9-03AAD9D51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FEC085-7166-BCBE-5694-D8B23F673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B2813-08E1-ADDF-C8C0-DFF64891B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08" y="1147681"/>
            <a:ext cx="4581144" cy="1124712"/>
          </a:xfrm>
        </p:spPr>
        <p:txBody>
          <a:bodyPr anchor="b">
            <a:normAutofit/>
          </a:bodyPr>
          <a:lstStyle/>
          <a:p>
            <a:r>
              <a:rPr lang="en-US">
                <a:cs typeface="Calibri Light"/>
              </a:rPr>
              <a:t>Princip </a:t>
            </a:r>
            <a:r>
              <a:rPr lang="en-US" err="1">
                <a:cs typeface="Calibri Light"/>
              </a:rPr>
              <a:t>rada</a:t>
            </a:r>
            <a:endParaRPr lang="en-US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8B8221-D751-9C4F-9CAD-C8AEE5195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rgbClr val="442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CC070C-D251-15DA-AA80-04AD98798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BCA440-C0D4-5632-CD75-B8549F8DF8C9}"/>
              </a:ext>
            </a:extLst>
          </p:cNvPr>
          <p:cNvSpPr txBox="1">
            <a:spLocks/>
          </p:cNvSpPr>
          <p:nvPr/>
        </p:nvSpPr>
        <p:spPr>
          <a:xfrm>
            <a:off x="402771" y="2761171"/>
            <a:ext cx="8604355" cy="4313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ea typeface="+mn-lt"/>
                <a:cs typeface="+mn-lt"/>
              </a:rPr>
              <a:t>Koristi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duboku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konvolucijsku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neuronsku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mrežu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složenom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arhitekturom</a:t>
            </a:r>
            <a:r>
              <a:rPr lang="en-US">
                <a:ea typeface="+mn-lt"/>
                <a:cs typeface="+mn-lt"/>
              </a:rPr>
              <a:t> za </a:t>
            </a:r>
            <a:r>
              <a:rPr lang="en-US" err="1">
                <a:ea typeface="+mn-lt"/>
                <a:cs typeface="+mn-lt"/>
              </a:rPr>
              <a:t>eksrtakciju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apstraktnih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karakteristika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r>
              <a:rPr lang="en-US">
                <a:ea typeface="+mn-lt"/>
                <a:cs typeface="+mn-lt"/>
              </a:rPr>
              <a:t>YOLOv4 </a:t>
            </a:r>
            <a:r>
              <a:rPr lang="en-US" err="1">
                <a:ea typeface="+mn-lt"/>
                <a:cs typeface="+mn-lt"/>
              </a:rPr>
              <a:t>analizira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celu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sliku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odjednom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umesto</a:t>
            </a:r>
            <a:r>
              <a:rPr lang="en-US">
                <a:ea typeface="+mn-lt"/>
                <a:cs typeface="+mn-lt"/>
              </a:rPr>
              <a:t> da </a:t>
            </a:r>
            <a:r>
              <a:rPr lang="en-US" err="1">
                <a:ea typeface="+mn-lt"/>
                <a:cs typeface="+mn-lt"/>
              </a:rPr>
              <a:t>koristi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regije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od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interesa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na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ovaj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način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omogućava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brže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detektovanje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mogućnost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detektovanja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više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objekata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odjednom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r>
              <a:rPr lang="en-US" err="1">
                <a:cs typeface="Calibri"/>
              </a:rPr>
              <a:t>Može</a:t>
            </a:r>
            <a:r>
              <a:rPr lang="en-US">
                <a:cs typeface="Calibri"/>
              </a:rPr>
              <a:t> da </a:t>
            </a:r>
            <a:r>
              <a:rPr lang="en-US" err="1">
                <a:cs typeface="Calibri"/>
              </a:rPr>
              <a:t>koristi</a:t>
            </a:r>
            <a:r>
              <a:rPr lang="en-US">
                <a:cs typeface="Calibri"/>
              </a:rPr>
              <a:t> GPU za </a:t>
            </a:r>
            <a:r>
              <a:rPr lang="en-US" err="1">
                <a:cs typeface="Calibri"/>
              </a:rPr>
              <a:t>računanje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što</a:t>
            </a:r>
            <a:r>
              <a:rPr lang="en-US">
                <a:cs typeface="Calibri"/>
              </a:rPr>
              <a:t> ga </a:t>
            </a:r>
            <a:r>
              <a:rPr lang="en-US" err="1">
                <a:cs typeface="Calibri"/>
              </a:rPr>
              <a:t>čini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efikasnijim</a:t>
            </a:r>
            <a:r>
              <a:rPr lang="en-US">
                <a:cs typeface="Calibri"/>
              </a:rPr>
              <a:t>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254C9B-8F12-3C4C-DADA-6754334FF8BB}"/>
              </a:ext>
            </a:extLst>
          </p:cNvPr>
          <p:cNvSpPr/>
          <p:nvPr/>
        </p:nvSpPr>
        <p:spPr>
          <a:xfrm>
            <a:off x="9718260" y="-5521"/>
            <a:ext cx="2528957" cy="6857998"/>
          </a:xfrm>
          <a:prstGeom prst="rect">
            <a:avLst/>
          </a:prstGeom>
          <a:solidFill>
            <a:srgbClr val="44229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14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5612C-B885-0FEF-6B6E-3EC26C4D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08" y="1147681"/>
            <a:ext cx="4581144" cy="1124712"/>
          </a:xfrm>
        </p:spPr>
        <p:txBody>
          <a:bodyPr anchor="b">
            <a:normAutofit/>
          </a:bodyPr>
          <a:lstStyle/>
          <a:p>
            <a:r>
              <a:rPr lang="en-US" err="1">
                <a:cs typeface="Calibri Light"/>
              </a:rPr>
              <a:t>Primena</a:t>
            </a:r>
            <a:endParaRPr lang="en-US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rgbClr val="442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3A99B-9B1A-5BDF-CCE7-9E6B8A9C5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915" y="2718054"/>
            <a:ext cx="6514120" cy="32072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sz="2400">
                <a:cs typeface="Calibri"/>
              </a:rPr>
              <a:t>Yolov4 je </a:t>
            </a:r>
            <a:r>
              <a:rPr lang="en-US" sz="2400" err="1">
                <a:cs typeface="Calibri"/>
              </a:rPr>
              <a:t>korišćen</a:t>
            </a:r>
            <a:r>
              <a:rPr lang="en-US" sz="2400">
                <a:cs typeface="Calibri"/>
              </a:rPr>
              <a:t> za </a:t>
            </a:r>
            <a:r>
              <a:rPr lang="en-US" sz="2400" err="1">
                <a:cs typeface="Calibri"/>
              </a:rPr>
              <a:t>detektovanje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vrste</a:t>
            </a:r>
            <a:r>
              <a:rPr lang="en-US" sz="2400">
                <a:cs typeface="Calibri"/>
              </a:rPr>
              <a:t> </a:t>
            </a:r>
            <a:r>
              <a:rPr lang="en-US" sz="2400" err="1">
                <a:cs typeface="Calibri"/>
              </a:rPr>
              <a:t>vežbe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radi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daljeg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proračunavanja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pokreta</a:t>
            </a:r>
            <a:r>
              <a:rPr lang="en-US" sz="2400">
                <a:cs typeface="Calibri"/>
              </a:rPr>
              <a:t> za </a:t>
            </a:r>
            <a:r>
              <a:rPr lang="en-US" sz="2400" err="1">
                <a:cs typeface="Calibri"/>
              </a:rPr>
              <a:t>tu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konkretnu</a:t>
            </a:r>
            <a:r>
              <a:rPr lang="en-US" sz="2400">
                <a:cs typeface="Calibri"/>
              </a:rPr>
              <a:t> vežbu.</a:t>
            </a:r>
            <a:endParaRPr lang="en-US"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sz="2400" err="1">
                <a:cs typeface="Calibri"/>
              </a:rPr>
              <a:t>Vrste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vežbi</a:t>
            </a:r>
            <a:r>
              <a:rPr lang="en-US" sz="2400">
                <a:cs typeface="Calibri"/>
              </a:rPr>
              <a:t>: </a:t>
            </a:r>
            <a:r>
              <a:rPr lang="en-US" sz="2400" err="1">
                <a:cs typeface="Calibri"/>
              </a:rPr>
              <a:t>trbušnjaci</a:t>
            </a:r>
            <a:r>
              <a:rPr lang="en-US" sz="2400">
                <a:cs typeface="Calibri"/>
              </a:rPr>
              <a:t>, </a:t>
            </a:r>
            <a:r>
              <a:rPr lang="en-US" sz="2400" err="1">
                <a:cs typeface="Calibri"/>
              </a:rPr>
              <a:t>sklekovi</a:t>
            </a:r>
            <a:r>
              <a:rPr lang="en-US" sz="2400">
                <a:cs typeface="Calibri"/>
              </a:rPr>
              <a:t>, </a:t>
            </a:r>
            <a:r>
              <a:rPr lang="en-US" sz="2400" err="1">
                <a:cs typeface="Calibri"/>
              </a:rPr>
              <a:t>zgibovi</a:t>
            </a:r>
            <a:r>
              <a:rPr lang="en-US" sz="2400">
                <a:cs typeface="Calibri"/>
              </a:rPr>
              <a:t>, </a:t>
            </a:r>
            <a:r>
              <a:rPr lang="en-US" sz="2400" err="1">
                <a:cs typeface="Calibri"/>
              </a:rPr>
              <a:t>čučnjevi</a:t>
            </a:r>
            <a:endParaRPr lang="en-US" sz="2400">
              <a:cs typeface="Calibri"/>
            </a:endParaRP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sz="2400" err="1">
                <a:cs typeface="Calibri"/>
              </a:rPr>
              <a:t>Koraci</a:t>
            </a:r>
            <a:r>
              <a:rPr lang="en-US" sz="2400">
                <a:cs typeface="Calibri"/>
              </a:rPr>
              <a:t> u </a:t>
            </a:r>
            <a:r>
              <a:rPr lang="en-US" sz="2400" err="1">
                <a:cs typeface="Calibri"/>
              </a:rPr>
              <a:t>radu</a:t>
            </a:r>
            <a:r>
              <a:rPr lang="en-US" sz="2400">
                <a:cs typeface="Calibri"/>
              </a:rPr>
              <a:t>:</a:t>
            </a:r>
            <a:endParaRPr lang="en-US" sz="2400">
              <a:ea typeface="Calibri"/>
              <a:cs typeface="Calibri"/>
            </a:endParaRPr>
          </a:p>
          <a:p>
            <a:pPr marL="914400" lvl="1" indent="0">
              <a:lnSpc>
                <a:spcPct val="100000"/>
              </a:lnSpc>
              <a:spcAft>
                <a:spcPts val="1000"/>
              </a:spcAft>
              <a:buAutoNum type="arabicPeriod"/>
            </a:pPr>
            <a:r>
              <a:rPr lang="en-US" err="1">
                <a:cs typeface="Calibri"/>
              </a:rPr>
              <a:t>Pravljenje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ličnog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skupa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podataka</a:t>
            </a:r>
            <a:endParaRPr lang="en-US">
              <a:cs typeface="Calibri"/>
            </a:endParaRPr>
          </a:p>
          <a:p>
            <a:pPr marL="914400" lvl="1" indent="0">
              <a:lnSpc>
                <a:spcPct val="100000"/>
              </a:lnSpc>
              <a:spcAft>
                <a:spcPts val="1000"/>
              </a:spcAft>
              <a:buAutoNum type="arabicPeriod"/>
            </a:pPr>
            <a:r>
              <a:rPr lang="en-US" err="1">
                <a:cs typeface="Calibri"/>
              </a:rPr>
              <a:t>Treniranje</a:t>
            </a:r>
            <a:endParaRPr lang="en-US">
              <a:cs typeface="Calibri"/>
            </a:endParaRPr>
          </a:p>
          <a:p>
            <a:pPr marL="914400" lvl="1" indent="-457200">
              <a:buAutoNum type="arabicPeriod"/>
            </a:pPr>
            <a:endParaRPr lang="en-US" sz="2200">
              <a:cs typeface="Calibri"/>
            </a:endParaRPr>
          </a:p>
        </p:txBody>
      </p:sp>
      <p:pic>
        <p:nvPicPr>
          <p:cNvPr id="7" name="Picture 6" descr="A collage of people doing exercises&#10;&#10;Description automatically generated">
            <a:extLst>
              <a:ext uri="{FF2B5EF4-FFF2-40B4-BE49-F238E27FC236}">
                <a16:creationId xmlns:a16="http://schemas.microsoft.com/office/drawing/2014/main" id="{7B10463B-3941-C92A-32D3-0856AC7D5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058" y="746827"/>
            <a:ext cx="4916953" cy="552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73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37935C-6CBD-2E2B-749C-185FD9A27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E7203C-FBAC-1434-ED23-7E78D7C50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AC57FB-8727-BDD1-7DDF-2C84B9915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8AB60-771F-88E6-AE8A-24E24CDD5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08" y="1147681"/>
            <a:ext cx="6214001" cy="1124712"/>
          </a:xfrm>
        </p:spPr>
        <p:txBody>
          <a:bodyPr anchor="b">
            <a:normAutofit/>
          </a:bodyPr>
          <a:lstStyle/>
          <a:p>
            <a:r>
              <a:rPr lang="en-US" sz="3600" err="1">
                <a:cs typeface="Calibri Light"/>
              </a:rPr>
              <a:t>Pravljenje</a:t>
            </a:r>
            <a:r>
              <a:rPr lang="en-US" sz="3600">
                <a:cs typeface="Calibri Light"/>
              </a:rPr>
              <a:t> </a:t>
            </a:r>
            <a:r>
              <a:rPr lang="en-US" sz="3600" err="1">
                <a:cs typeface="Calibri Light"/>
              </a:rPr>
              <a:t>ličnog</a:t>
            </a:r>
            <a:r>
              <a:rPr lang="en-US" sz="3600">
                <a:cs typeface="Calibri Light"/>
              </a:rPr>
              <a:t> </a:t>
            </a:r>
            <a:r>
              <a:rPr lang="en-US" sz="3600" err="1">
                <a:cs typeface="Calibri Light"/>
              </a:rPr>
              <a:t>skupa</a:t>
            </a:r>
            <a:r>
              <a:rPr lang="en-US" sz="3600">
                <a:cs typeface="Calibri Light"/>
              </a:rPr>
              <a:t> </a:t>
            </a:r>
            <a:r>
              <a:rPr lang="en-US" sz="3600" err="1">
                <a:cs typeface="Calibri Light"/>
              </a:rPr>
              <a:t>podataka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9CF079-BDCC-28B2-5A95-2035EFCB0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rgbClr val="442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0B9FED-C648-C874-BA97-8B8C6BC12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F206A3-9DF3-393F-FE08-6FF69B4AA10F}"/>
              </a:ext>
            </a:extLst>
          </p:cNvPr>
          <p:cNvSpPr/>
          <p:nvPr/>
        </p:nvSpPr>
        <p:spPr>
          <a:xfrm>
            <a:off x="9718260" y="-5521"/>
            <a:ext cx="2528957" cy="6857998"/>
          </a:xfrm>
          <a:prstGeom prst="rect">
            <a:avLst/>
          </a:prstGeom>
          <a:solidFill>
            <a:srgbClr val="44229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55A473-06A6-9052-284C-1F90BFC49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83" y="2601375"/>
            <a:ext cx="9216772" cy="40246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700">
                <a:cs typeface="Calibri"/>
              </a:rPr>
              <a:t>Yolov4 </a:t>
            </a:r>
            <a:r>
              <a:rPr lang="en-US" sz="2700" err="1">
                <a:cs typeface="Calibri"/>
              </a:rPr>
              <a:t>prihvata</a:t>
            </a:r>
            <a:r>
              <a:rPr lang="en-US" sz="2700">
                <a:cs typeface="Calibri"/>
              </a:rPr>
              <a:t> </a:t>
            </a:r>
            <a:r>
              <a:rPr lang="en-US" sz="2700" err="1">
                <a:cs typeface="Calibri"/>
              </a:rPr>
              <a:t>labele</a:t>
            </a:r>
            <a:r>
              <a:rPr lang="en-US" sz="2700">
                <a:cs typeface="Calibri"/>
              </a:rPr>
              <a:t> u </a:t>
            </a:r>
            <a:r>
              <a:rPr lang="en-US" sz="2700" err="1">
                <a:cs typeface="Calibri"/>
              </a:rPr>
              <a:t>obliku</a:t>
            </a:r>
            <a:r>
              <a:rPr lang="en-US" sz="2700">
                <a:cs typeface="Calibri"/>
              </a:rPr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en-US">
                <a:cs typeface="Calibri"/>
              </a:rPr>
              <a:t> </a:t>
            </a:r>
            <a:r>
              <a:rPr lang="en-US" sz="3200" err="1">
                <a:cs typeface="Calibri"/>
              </a:rPr>
              <a:t>class,x,y,width,height</a:t>
            </a:r>
            <a:endParaRPr lang="en-US" sz="3200" err="1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700" err="1">
                <a:cs typeface="Calibri"/>
              </a:rPr>
              <a:t>Ovakav</a:t>
            </a:r>
            <a:r>
              <a:rPr lang="en-US" sz="2700">
                <a:cs typeface="Calibri"/>
              </a:rPr>
              <a:t> </a:t>
            </a:r>
            <a:r>
              <a:rPr lang="en-US" sz="2700" err="1">
                <a:cs typeface="Calibri"/>
              </a:rPr>
              <a:t>oblik</a:t>
            </a:r>
            <a:r>
              <a:rPr lang="en-US" sz="2700">
                <a:cs typeface="Calibri"/>
              </a:rPr>
              <a:t> </a:t>
            </a:r>
            <a:r>
              <a:rPr lang="en-US" sz="2700" err="1">
                <a:cs typeface="Calibri"/>
              </a:rPr>
              <a:t>podataka</a:t>
            </a:r>
            <a:r>
              <a:rPr lang="en-US" sz="2700">
                <a:cs typeface="Calibri"/>
              </a:rPr>
              <a:t> se </a:t>
            </a:r>
            <a:r>
              <a:rPr lang="en-US" sz="2700" err="1">
                <a:cs typeface="Calibri"/>
              </a:rPr>
              <a:t>može</a:t>
            </a:r>
            <a:r>
              <a:rPr lang="en-US" sz="2700">
                <a:cs typeface="Calibri"/>
              </a:rPr>
              <a:t> </a:t>
            </a:r>
            <a:r>
              <a:rPr lang="en-US" sz="2700" err="1">
                <a:cs typeface="Calibri"/>
              </a:rPr>
              <a:t>dobiti</a:t>
            </a:r>
            <a:r>
              <a:rPr lang="en-US" sz="2700">
                <a:cs typeface="Calibri"/>
              </a:rPr>
              <a:t> </a:t>
            </a:r>
            <a:r>
              <a:rPr lang="en-US" sz="2700" err="1">
                <a:cs typeface="Calibri"/>
              </a:rPr>
              <a:t>korišćenjem</a:t>
            </a:r>
            <a:r>
              <a:rPr lang="en-US" sz="2700">
                <a:cs typeface="Calibri"/>
              </a:rPr>
              <a:t> </a:t>
            </a:r>
            <a:r>
              <a:rPr lang="en-US" sz="2700" err="1">
                <a:cs typeface="Calibri"/>
              </a:rPr>
              <a:t>alata</a:t>
            </a:r>
            <a:r>
              <a:rPr lang="en-US" sz="2700">
                <a:cs typeface="Calibri"/>
              </a:rPr>
              <a:t> </a:t>
            </a:r>
            <a:r>
              <a:rPr lang="en-US" sz="2700" i="1" err="1">
                <a:cs typeface="Calibri"/>
              </a:rPr>
              <a:t>LabelImg</a:t>
            </a:r>
            <a:r>
              <a:rPr lang="en-US" sz="2700">
                <a:cs typeface="Calibri"/>
              </a:rPr>
              <a:t>.</a:t>
            </a:r>
            <a:endParaRPr lang="en-US" sz="2700">
              <a:ea typeface="Calibri"/>
              <a:cs typeface="Calibri"/>
            </a:endParaRPr>
          </a:p>
          <a:p>
            <a:pPr marL="457200" indent="-457200"/>
            <a:r>
              <a:rPr lang="en-US" i="1" err="1">
                <a:cs typeface="Calibri"/>
              </a:rPr>
              <a:t>LabelImg</a:t>
            </a:r>
            <a:r>
              <a:rPr lang="en-US">
                <a:cs typeface="Calibri"/>
              </a:rPr>
              <a:t> </a:t>
            </a:r>
            <a:r>
              <a:rPr lang="en-US" sz="2700" err="1">
                <a:cs typeface="Calibri"/>
              </a:rPr>
              <a:t>omogućava</a:t>
            </a:r>
            <a:r>
              <a:rPr lang="en-US" sz="2700">
                <a:cs typeface="Calibri"/>
              </a:rPr>
              <a:t> </a:t>
            </a:r>
            <a:r>
              <a:rPr lang="en-US" sz="2700" err="1">
                <a:cs typeface="Calibri"/>
              </a:rPr>
              <a:t>ručno</a:t>
            </a:r>
            <a:r>
              <a:rPr lang="en-US" sz="2700">
                <a:cs typeface="Calibri"/>
              </a:rPr>
              <a:t> </a:t>
            </a:r>
            <a:r>
              <a:rPr lang="en-US" sz="2700" err="1">
                <a:cs typeface="Calibri"/>
              </a:rPr>
              <a:t>selektovanje</a:t>
            </a:r>
            <a:r>
              <a:rPr lang="en-US" sz="2700">
                <a:cs typeface="Calibri"/>
              </a:rPr>
              <a:t> dela </a:t>
            </a:r>
            <a:r>
              <a:rPr lang="en-US" sz="2700" err="1">
                <a:cs typeface="Calibri"/>
              </a:rPr>
              <a:t>slike</a:t>
            </a:r>
            <a:r>
              <a:rPr lang="en-US" sz="2700">
                <a:cs typeface="Calibri"/>
              </a:rPr>
              <a:t> </a:t>
            </a:r>
            <a:r>
              <a:rPr lang="en-US" sz="2700" err="1">
                <a:cs typeface="Calibri"/>
              </a:rPr>
              <a:t>na</a:t>
            </a:r>
            <a:r>
              <a:rPr lang="en-US" sz="2700">
                <a:cs typeface="Calibri"/>
              </a:rPr>
              <a:t> </a:t>
            </a:r>
            <a:r>
              <a:rPr lang="en-US" sz="2700" err="1">
                <a:cs typeface="Calibri"/>
              </a:rPr>
              <a:t>kome</a:t>
            </a:r>
            <a:r>
              <a:rPr lang="en-US" sz="2700">
                <a:cs typeface="Calibri"/>
              </a:rPr>
              <a:t> se </a:t>
            </a:r>
            <a:r>
              <a:rPr lang="en-US" sz="2700" err="1">
                <a:cs typeface="Calibri"/>
              </a:rPr>
              <a:t>nalazi</a:t>
            </a:r>
            <a:r>
              <a:rPr lang="en-US" sz="2700">
                <a:cs typeface="Calibri"/>
              </a:rPr>
              <a:t> ono </a:t>
            </a:r>
            <a:r>
              <a:rPr lang="en-US" sz="2700" err="1">
                <a:cs typeface="Calibri"/>
              </a:rPr>
              <a:t>što</a:t>
            </a:r>
            <a:r>
              <a:rPr lang="en-US" sz="2700">
                <a:cs typeface="Calibri"/>
              </a:rPr>
              <a:t> </a:t>
            </a:r>
            <a:r>
              <a:rPr lang="en-US" sz="2700" err="1">
                <a:cs typeface="Calibri"/>
              </a:rPr>
              <a:t>želimo</a:t>
            </a:r>
            <a:r>
              <a:rPr lang="en-US" sz="2700">
                <a:cs typeface="Calibri"/>
              </a:rPr>
              <a:t> da </a:t>
            </a:r>
            <a:r>
              <a:rPr lang="en-US" sz="2700" err="1">
                <a:cs typeface="Calibri"/>
              </a:rPr>
              <a:t>detektujemo</a:t>
            </a:r>
            <a:r>
              <a:rPr lang="en-US" sz="2700">
                <a:cs typeface="Calibri"/>
              </a:rPr>
              <a:t> </a:t>
            </a:r>
            <a:r>
              <a:rPr lang="en-US" sz="2700" err="1">
                <a:cs typeface="Calibri"/>
              </a:rPr>
              <a:t>i</a:t>
            </a:r>
            <a:r>
              <a:rPr lang="en-US" sz="2700">
                <a:cs typeface="Calibri"/>
              </a:rPr>
              <a:t> </a:t>
            </a:r>
            <a:r>
              <a:rPr lang="en-US" sz="2700" err="1">
                <a:cs typeface="Calibri"/>
              </a:rPr>
              <a:t>biranje</a:t>
            </a:r>
            <a:r>
              <a:rPr lang="en-US" sz="2700">
                <a:cs typeface="Calibri"/>
              </a:rPr>
              <a:t> </a:t>
            </a:r>
            <a:r>
              <a:rPr lang="en-US" sz="2700" err="1">
                <a:cs typeface="Calibri"/>
              </a:rPr>
              <a:t>klase</a:t>
            </a:r>
            <a:r>
              <a:rPr lang="en-US" sz="2700">
                <a:cs typeface="Calibri"/>
              </a:rPr>
              <a:t> </a:t>
            </a:r>
            <a:r>
              <a:rPr lang="en-US" sz="2700" err="1">
                <a:cs typeface="Calibri"/>
              </a:rPr>
              <a:t>kojoj</a:t>
            </a:r>
            <a:r>
              <a:rPr lang="en-US" sz="2700">
                <a:cs typeface="Calibri"/>
              </a:rPr>
              <a:t> to </a:t>
            </a:r>
            <a:r>
              <a:rPr lang="en-US" sz="2700" err="1">
                <a:cs typeface="Calibri"/>
              </a:rPr>
              <a:t>pripada</a:t>
            </a:r>
            <a:r>
              <a:rPr lang="en-US" sz="2700">
                <a:cs typeface="Calibri"/>
              </a:rPr>
              <a:t>, </a:t>
            </a:r>
            <a:r>
              <a:rPr lang="en-US" sz="2700" err="1">
                <a:cs typeface="Calibri"/>
              </a:rPr>
              <a:t>na</a:t>
            </a:r>
            <a:r>
              <a:rPr lang="en-US" sz="2700">
                <a:cs typeface="Calibri"/>
              </a:rPr>
              <a:t> </a:t>
            </a:r>
            <a:r>
              <a:rPr lang="en-US" sz="2700" err="1">
                <a:cs typeface="Calibri"/>
              </a:rPr>
              <a:t>osnovu</a:t>
            </a:r>
            <a:r>
              <a:rPr lang="en-US" sz="2700">
                <a:cs typeface="Calibri"/>
              </a:rPr>
              <a:t> </a:t>
            </a:r>
            <a:r>
              <a:rPr lang="en-US" sz="2700" err="1">
                <a:cs typeface="Calibri"/>
              </a:rPr>
              <a:t>čega</a:t>
            </a:r>
            <a:r>
              <a:rPr lang="en-US" sz="2700">
                <a:cs typeface="Calibri"/>
              </a:rPr>
              <a:t> </a:t>
            </a:r>
            <a:r>
              <a:rPr lang="en-US" sz="2700" err="1">
                <a:cs typeface="Calibri"/>
              </a:rPr>
              <a:t>vraća</a:t>
            </a:r>
            <a:r>
              <a:rPr lang="en-US" sz="2700">
                <a:cs typeface="Calibri"/>
              </a:rPr>
              <a:t> </a:t>
            </a:r>
            <a:r>
              <a:rPr lang="en-US" sz="2700" err="1">
                <a:cs typeface="Calibri"/>
              </a:rPr>
              <a:t>tekstualni</a:t>
            </a:r>
            <a:r>
              <a:rPr lang="en-US" sz="2700">
                <a:cs typeface="Calibri"/>
              </a:rPr>
              <a:t> </a:t>
            </a:r>
            <a:r>
              <a:rPr lang="en-US" sz="2700" err="1">
                <a:cs typeface="Calibri"/>
              </a:rPr>
              <a:t>fajl</a:t>
            </a:r>
            <a:r>
              <a:rPr lang="en-US" sz="2700">
                <a:cs typeface="Calibri"/>
              </a:rPr>
              <a:t> koji </a:t>
            </a:r>
            <a:r>
              <a:rPr lang="en-US" sz="2700" err="1">
                <a:cs typeface="Calibri"/>
              </a:rPr>
              <a:t>sadrži</a:t>
            </a:r>
            <a:r>
              <a:rPr lang="en-US" sz="2700">
                <a:cs typeface="Calibri"/>
              </a:rPr>
              <a:t> </a:t>
            </a:r>
            <a:r>
              <a:rPr lang="en-US" sz="2700" err="1">
                <a:cs typeface="Calibri"/>
              </a:rPr>
              <a:t>labele</a:t>
            </a:r>
            <a:r>
              <a:rPr lang="en-US" sz="2700">
                <a:cs typeface="Calibri"/>
              </a:rPr>
              <a:t> u </a:t>
            </a:r>
            <a:r>
              <a:rPr lang="en-US" sz="2700" err="1">
                <a:cs typeface="Calibri"/>
              </a:rPr>
              <a:t>obliku</a:t>
            </a:r>
            <a:r>
              <a:rPr lang="en-US" sz="2700">
                <a:cs typeface="Calibri"/>
              </a:rPr>
              <a:t> </a:t>
            </a:r>
            <a:r>
              <a:rPr lang="en-US" sz="2700" err="1">
                <a:cs typeface="Calibri"/>
              </a:rPr>
              <a:t>class,x,y,width,height</a:t>
            </a:r>
            <a:endParaRPr lang="en-US" sz="2700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2664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video&#10;&#10;Description automatically generated">
            <a:extLst>
              <a:ext uri="{FF2B5EF4-FFF2-40B4-BE49-F238E27FC236}">
                <a16:creationId xmlns:a16="http://schemas.microsoft.com/office/drawing/2014/main" id="{1BC454BA-55B0-401A-BFBB-96D992B0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77" y="922526"/>
            <a:ext cx="8691217" cy="4897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7C0382-7F7A-3C75-BE2D-A4D778571F8E}"/>
              </a:ext>
            </a:extLst>
          </p:cNvPr>
          <p:cNvSpPr txBox="1"/>
          <p:nvPr/>
        </p:nvSpPr>
        <p:spPr>
          <a:xfrm>
            <a:off x="5117178" y="6094437"/>
            <a:ext cx="26045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cs typeface="Calibri"/>
              </a:rPr>
              <a:t>LabelImg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alat</a:t>
            </a:r>
            <a:endParaRPr lang="en-US" sz="2000" err="1"/>
          </a:p>
        </p:txBody>
      </p:sp>
    </p:spTree>
    <p:extLst>
      <p:ext uri="{BB962C8B-B14F-4D97-AF65-F5344CB8AC3E}">
        <p14:creationId xmlns:p14="http://schemas.microsoft.com/office/powerpoint/2010/main" val="46257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42EC0D-AAA4-E634-15C7-84E17BCFC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80A9B77-7CAC-EE1F-05BB-D0D8451F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7D67FC-4FF3-C40A-00FD-7C409AECC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49DD-DC62-887C-8067-90C42675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08" y="1147681"/>
            <a:ext cx="6214001" cy="1124712"/>
          </a:xfrm>
        </p:spPr>
        <p:txBody>
          <a:bodyPr anchor="b">
            <a:normAutofit/>
          </a:bodyPr>
          <a:lstStyle/>
          <a:p>
            <a:r>
              <a:rPr lang="en-US" sz="3600" err="1">
                <a:cs typeface="Calibri Light"/>
              </a:rPr>
              <a:t>Treniranje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02AD02-AEDC-E518-A74D-5B6D6864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rgbClr val="442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C10DE-7798-D85B-3F63-14064FE42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5D2BF3-07ED-EF96-9E02-759DD8C86896}"/>
              </a:ext>
            </a:extLst>
          </p:cNvPr>
          <p:cNvSpPr/>
          <p:nvPr/>
        </p:nvSpPr>
        <p:spPr>
          <a:xfrm>
            <a:off x="9718260" y="-5521"/>
            <a:ext cx="2528957" cy="6857998"/>
          </a:xfrm>
          <a:prstGeom prst="rect">
            <a:avLst/>
          </a:prstGeom>
          <a:solidFill>
            <a:srgbClr val="44229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354C74-B559-7A15-A1A6-538A8662F9A5}"/>
              </a:ext>
            </a:extLst>
          </p:cNvPr>
          <p:cNvSpPr txBox="1">
            <a:spLocks/>
          </p:cNvSpPr>
          <p:nvPr/>
        </p:nvSpPr>
        <p:spPr>
          <a:xfrm>
            <a:off x="402771" y="2710089"/>
            <a:ext cx="830455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cs typeface="Calibri"/>
              </a:rPr>
              <a:t>Za </a:t>
            </a:r>
            <a:r>
              <a:rPr lang="en-US" err="1">
                <a:cs typeface="Calibri"/>
              </a:rPr>
              <a:t>treniranje</a:t>
            </a:r>
            <a:r>
              <a:rPr lang="en-US">
                <a:cs typeface="Calibri"/>
              </a:rPr>
              <a:t> Yolov4 </a:t>
            </a:r>
            <a:r>
              <a:rPr lang="en-US" err="1">
                <a:cs typeface="Calibri"/>
              </a:rPr>
              <a:t>modela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korišćen</a:t>
            </a:r>
            <a:r>
              <a:rPr lang="en-US">
                <a:cs typeface="Calibri"/>
              </a:rPr>
              <a:t> je </a:t>
            </a:r>
            <a:r>
              <a:rPr lang="en-US" i="1">
                <a:cs typeface="Calibri"/>
              </a:rPr>
              <a:t>darknet</a:t>
            </a:r>
            <a:r>
              <a:rPr lang="en-US">
                <a:cs typeface="Calibri"/>
              </a:rPr>
              <a:t> framework </a:t>
            </a:r>
            <a:r>
              <a:rPr lang="en-US" err="1">
                <a:cs typeface="Calibri"/>
              </a:rPr>
              <a:t>i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treniranje</a:t>
            </a:r>
            <a:r>
              <a:rPr lang="en-US">
                <a:cs typeface="Calibri"/>
              </a:rPr>
              <a:t> je </a:t>
            </a:r>
            <a:r>
              <a:rPr lang="en-US" err="1">
                <a:cs typeface="Calibri"/>
              </a:rPr>
              <a:t>vršeno</a:t>
            </a:r>
            <a:r>
              <a:rPr lang="en-US">
                <a:cs typeface="Calibri"/>
              </a:rPr>
              <a:t> u Google </a:t>
            </a:r>
            <a:r>
              <a:rPr lang="en-US" err="1">
                <a:cs typeface="Calibri"/>
              </a:rPr>
              <a:t>Colab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okruženju</a:t>
            </a:r>
            <a:r>
              <a:rPr lang="en-US">
                <a:cs typeface="Calibri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cs typeface="Calibri"/>
              </a:rPr>
              <a:t>Za </a:t>
            </a:r>
            <a:r>
              <a:rPr lang="en-US" err="1">
                <a:cs typeface="Calibri"/>
              </a:rPr>
              <a:t>treniranje</a:t>
            </a:r>
            <a:r>
              <a:rPr lang="en-US">
                <a:cs typeface="Calibri"/>
              </a:rPr>
              <a:t> je </a:t>
            </a:r>
            <a:r>
              <a:rPr lang="en-US" err="1">
                <a:cs typeface="Calibri"/>
              </a:rPr>
              <a:t>korišćen</a:t>
            </a:r>
            <a:r>
              <a:rPr lang="en-US">
                <a:cs typeface="Calibri"/>
              </a:rPr>
              <a:t> gore </a:t>
            </a:r>
            <a:r>
              <a:rPr lang="en-US" err="1">
                <a:cs typeface="Calibri"/>
              </a:rPr>
              <a:t>naveden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skup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podataka</a:t>
            </a:r>
            <a:r>
              <a:rPr lang="en-US">
                <a:cs typeface="Calibri"/>
              </a:rPr>
              <a:t> I </a:t>
            </a:r>
            <a:r>
              <a:rPr lang="en-US" err="1">
                <a:cs typeface="Calibri"/>
              </a:rPr>
              <a:t>parametri</a:t>
            </a:r>
            <a:r>
              <a:rPr lang="en-US">
                <a:cs typeface="Calibri"/>
              </a:rPr>
              <a:t> za </a:t>
            </a:r>
            <a:r>
              <a:rPr lang="en-US" err="1">
                <a:cs typeface="Calibri"/>
              </a:rPr>
              <a:t>treniranje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navedeni</a:t>
            </a:r>
            <a:r>
              <a:rPr lang="en-US">
                <a:cs typeface="Calibri"/>
              </a:rPr>
              <a:t> u </a:t>
            </a:r>
            <a:r>
              <a:rPr lang="en-US" i="1">
                <a:cs typeface="Calibri"/>
              </a:rPr>
              <a:t>yolov4-custom.cfg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fajlu</a:t>
            </a:r>
            <a:r>
              <a:rPr lang="en-US">
                <a:cs typeface="Calibri"/>
              </a:rPr>
              <a:t>.</a:t>
            </a:r>
            <a:endParaRPr lang="en-US">
              <a:ea typeface="Calibri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err="1">
                <a:cs typeface="Calibri"/>
              </a:rPr>
              <a:t>Optimizovani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parametri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modela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sačuvani</a:t>
            </a:r>
            <a:r>
              <a:rPr lang="en-US">
                <a:cs typeface="Calibri"/>
              </a:rPr>
              <a:t> u </a:t>
            </a:r>
            <a:r>
              <a:rPr lang="en-US" err="1">
                <a:cs typeface="Calibri"/>
              </a:rPr>
              <a:t>fajlu</a:t>
            </a:r>
            <a:r>
              <a:rPr lang="en-US" i="1">
                <a:cs typeface="Calibri"/>
              </a:rPr>
              <a:t> yolov4-custom.weights.</a:t>
            </a:r>
            <a:endParaRPr lang="en-US" i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248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Detekcija pravilnog izvođenja vežbi</vt:lpstr>
      <vt:lpstr>Uvod</vt:lpstr>
      <vt:lpstr>Alati</vt:lpstr>
      <vt:lpstr>Yolov4</vt:lpstr>
      <vt:lpstr>Princip rada</vt:lpstr>
      <vt:lpstr>Primena</vt:lpstr>
      <vt:lpstr>Pravljenje ličnog skupa podataka</vt:lpstr>
      <vt:lpstr>PowerPoint Presentation</vt:lpstr>
      <vt:lpstr>Treniranje</vt:lpstr>
      <vt:lpstr>Mediapipe</vt:lpstr>
      <vt:lpstr>Princip rada</vt:lpstr>
      <vt:lpstr>Princip rada</vt:lpstr>
      <vt:lpstr>Primena</vt:lpstr>
      <vt:lpstr>Primena</vt:lpstr>
      <vt:lpstr>Primena</vt:lpstr>
      <vt:lpstr>Klasifikacija</vt:lpstr>
      <vt:lpstr>SVM klasifikator</vt:lpstr>
      <vt:lpstr>TensorFlow Klasifikator</vt:lpstr>
      <vt:lpstr>SVM vs TensorFlow</vt:lpstr>
      <vt:lpstr>Primeri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2024-02-01T14:58:01Z</dcterms:created>
  <dcterms:modified xsi:type="dcterms:W3CDTF">2024-03-21T19:21:09Z</dcterms:modified>
</cp:coreProperties>
</file>